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72" r:id="rId4"/>
  </p:sldMasterIdLst>
  <p:notesMasterIdLst>
    <p:notesMasterId r:id="rId22"/>
  </p:notesMasterIdLst>
  <p:sldIdLst>
    <p:sldId id="273" r:id="rId5"/>
    <p:sldId id="275" r:id="rId6"/>
    <p:sldId id="291" r:id="rId7"/>
    <p:sldId id="293" r:id="rId8"/>
    <p:sldId id="294" r:id="rId9"/>
    <p:sldId id="259" r:id="rId10"/>
    <p:sldId id="282" r:id="rId11"/>
    <p:sldId id="277" r:id="rId12"/>
    <p:sldId id="278" r:id="rId13"/>
    <p:sldId id="283" r:id="rId14"/>
    <p:sldId id="290" r:id="rId15"/>
    <p:sldId id="279" r:id="rId16"/>
    <p:sldId id="280" r:id="rId17"/>
    <p:sldId id="285" r:id="rId18"/>
    <p:sldId id="281" r:id="rId19"/>
    <p:sldId id="268" r:id="rId20"/>
    <p:sldId id="270" r:id="rId21"/>
  </p:sldIdLst>
  <p:sldSz cx="10058400" cy="7772400"/>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D92"/>
    <a:srgbClr val="C1B6D7"/>
    <a:srgbClr val="C1B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2ABA7-0B72-4F9F-84E5-762D256119CD}" v="81" dt="2025-02-04T18:40:40.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112"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ud, Jean-Mikael" userId="3559d8c7-b5fa-4e9b-b865-7a42b8d1af2c" providerId="ADAL" clId="{B092ABA7-0B72-4F9F-84E5-762D256119CD}"/>
    <pc:docChg chg="undo custSel addSld delSld modSld sldOrd modMainMaster">
      <pc:chgData name="Michaud, Jean-Mikael" userId="3559d8c7-b5fa-4e9b-b865-7a42b8d1af2c" providerId="ADAL" clId="{B092ABA7-0B72-4F9F-84E5-762D256119CD}" dt="2025-02-04T18:43:57.467" v="1967" actId="20577"/>
      <pc:docMkLst>
        <pc:docMk/>
      </pc:docMkLst>
      <pc:sldChg chg="modSp mod ord">
        <pc:chgData name="Michaud, Jean-Mikael" userId="3559d8c7-b5fa-4e9b-b865-7a42b8d1af2c" providerId="ADAL" clId="{B092ABA7-0B72-4F9F-84E5-762D256119CD}" dt="2025-02-03T02:02:01.569" v="1512"/>
        <pc:sldMkLst>
          <pc:docMk/>
          <pc:sldMk cId="3624827669" sldId="259"/>
        </pc:sldMkLst>
        <pc:spChg chg="mod">
          <ac:chgData name="Michaud, Jean-Mikael" userId="3559d8c7-b5fa-4e9b-b865-7a42b8d1af2c" providerId="ADAL" clId="{B092ABA7-0B72-4F9F-84E5-762D256119CD}" dt="2025-02-03T02:01:51.983" v="1510" actId="20577"/>
          <ac:spMkLst>
            <pc:docMk/>
            <pc:sldMk cId="3624827669" sldId="259"/>
            <ac:spMk id="3" creationId="{64E713F5-E3D4-E598-10DD-A47B4964D7AB}"/>
          </ac:spMkLst>
        </pc:spChg>
        <pc:graphicFrameChg chg="mod">
          <ac:chgData name="Michaud, Jean-Mikael" userId="3559d8c7-b5fa-4e9b-b865-7a42b8d1af2c" providerId="ADAL" clId="{B092ABA7-0B72-4F9F-84E5-762D256119CD}" dt="2025-02-03T02:00:38.898" v="1495" actId="1076"/>
          <ac:graphicFrameMkLst>
            <pc:docMk/>
            <pc:sldMk cId="3624827669" sldId="259"/>
            <ac:graphicFrameMk id="4" creationId="{232D80BC-CA88-D16D-9430-CB55D3C99D39}"/>
          </ac:graphicFrameMkLst>
        </pc:graphicFrameChg>
      </pc:sldChg>
      <pc:sldChg chg="addSp delSp modSp mod">
        <pc:chgData name="Michaud, Jean-Mikael" userId="3559d8c7-b5fa-4e9b-b865-7a42b8d1af2c" providerId="ADAL" clId="{B092ABA7-0B72-4F9F-84E5-762D256119CD}" dt="2025-02-03T02:55:05.759" v="1655" actId="20577"/>
        <pc:sldMkLst>
          <pc:docMk/>
          <pc:sldMk cId="1408972236" sldId="273"/>
        </pc:sldMkLst>
        <pc:spChg chg="del">
          <ac:chgData name="Michaud, Jean-Mikael" userId="3559d8c7-b5fa-4e9b-b865-7a42b8d1af2c" providerId="ADAL" clId="{B092ABA7-0B72-4F9F-84E5-762D256119CD}" dt="2025-02-03T01:53:28.215" v="1386" actId="478"/>
          <ac:spMkLst>
            <pc:docMk/>
            <pc:sldMk cId="1408972236" sldId="273"/>
            <ac:spMk id="2" creationId="{C9201D4F-988C-CFC8-D6E5-505955509FBD}"/>
          </ac:spMkLst>
        </pc:spChg>
        <pc:spChg chg="mod">
          <ac:chgData name="Michaud, Jean-Mikael" userId="3559d8c7-b5fa-4e9b-b865-7a42b8d1af2c" providerId="ADAL" clId="{B092ABA7-0B72-4F9F-84E5-762D256119CD}" dt="2025-02-03T01:57:41.127" v="1471" actId="20577"/>
          <ac:spMkLst>
            <pc:docMk/>
            <pc:sldMk cId="1408972236" sldId="273"/>
            <ac:spMk id="5" creationId="{1758B209-AEC6-CF09-8116-DCBE9F6C6CF6}"/>
          </ac:spMkLst>
        </pc:spChg>
        <pc:spChg chg="mod">
          <ac:chgData name="Michaud, Jean-Mikael" userId="3559d8c7-b5fa-4e9b-b865-7a42b8d1af2c" providerId="ADAL" clId="{B092ABA7-0B72-4F9F-84E5-762D256119CD}" dt="2025-01-20T18:52:40.968" v="665" actId="20577"/>
          <ac:spMkLst>
            <pc:docMk/>
            <pc:sldMk cId="1408972236" sldId="273"/>
            <ac:spMk id="9" creationId="{C960AE2B-1159-7D10-11C6-F5184FABFD50}"/>
          </ac:spMkLst>
        </pc:spChg>
        <pc:spChg chg="add mod">
          <ac:chgData name="Michaud, Jean-Mikael" userId="3559d8c7-b5fa-4e9b-b865-7a42b8d1af2c" providerId="ADAL" clId="{B092ABA7-0B72-4F9F-84E5-762D256119CD}" dt="2025-02-03T02:55:05.759" v="1655" actId="20577"/>
          <ac:spMkLst>
            <pc:docMk/>
            <pc:sldMk cId="1408972236" sldId="273"/>
            <ac:spMk id="15" creationId="{45F97677-7121-3860-FDAD-2D2FC93D9789}"/>
          </ac:spMkLst>
        </pc:spChg>
        <pc:spChg chg="mod">
          <ac:chgData name="Michaud, Jean-Mikael" userId="3559d8c7-b5fa-4e9b-b865-7a42b8d1af2c" providerId="ADAL" clId="{B092ABA7-0B72-4F9F-84E5-762D256119CD}" dt="2025-01-20T18:52:52.969" v="677" actId="6549"/>
          <ac:spMkLst>
            <pc:docMk/>
            <pc:sldMk cId="1408972236" sldId="273"/>
            <ac:spMk id="19" creationId="{37E5F83B-9298-197F-3C0D-21C328630663}"/>
          </ac:spMkLst>
        </pc:spChg>
        <pc:spChg chg="mod">
          <ac:chgData name="Michaud, Jean-Mikael" userId="3559d8c7-b5fa-4e9b-b865-7a42b8d1af2c" providerId="ADAL" clId="{B092ABA7-0B72-4F9F-84E5-762D256119CD}" dt="2025-01-20T18:51:56.461" v="660" actId="6549"/>
          <ac:spMkLst>
            <pc:docMk/>
            <pc:sldMk cId="1408972236" sldId="273"/>
            <ac:spMk id="22" creationId="{AEFADCC7-C924-D18D-A446-3C59E68E7C97}"/>
          </ac:spMkLst>
        </pc:spChg>
        <pc:spChg chg="mod">
          <ac:chgData name="Michaud, Jean-Mikael" userId="3559d8c7-b5fa-4e9b-b865-7a42b8d1af2c" providerId="ADAL" clId="{B092ABA7-0B72-4F9F-84E5-762D256119CD}" dt="2025-01-20T18:51:51.728" v="658" actId="20577"/>
          <ac:spMkLst>
            <pc:docMk/>
            <pc:sldMk cId="1408972236" sldId="273"/>
            <ac:spMk id="28" creationId="{C947C99A-743B-5B9A-0BEC-0909C318817C}"/>
          </ac:spMkLst>
        </pc:spChg>
        <pc:spChg chg="mod">
          <ac:chgData name="Michaud, Jean-Mikael" userId="3559d8c7-b5fa-4e9b-b865-7a42b8d1af2c" providerId="ADAL" clId="{B092ABA7-0B72-4F9F-84E5-762D256119CD}" dt="2025-01-20T18:51:42.386" v="654" actId="20577"/>
          <ac:spMkLst>
            <pc:docMk/>
            <pc:sldMk cId="1408972236" sldId="273"/>
            <ac:spMk id="44" creationId="{23F92A2C-EE51-B9DE-F051-7FA9A5747EAC}"/>
          </ac:spMkLst>
        </pc:spChg>
        <pc:spChg chg="mod">
          <ac:chgData name="Michaud, Jean-Mikael" userId="3559d8c7-b5fa-4e9b-b865-7a42b8d1af2c" providerId="ADAL" clId="{B092ABA7-0B72-4F9F-84E5-762D256119CD}" dt="2025-01-20T18:51:34.281" v="650" actId="20577"/>
          <ac:spMkLst>
            <pc:docMk/>
            <pc:sldMk cId="1408972236" sldId="273"/>
            <ac:spMk id="48" creationId="{C1FE8D71-932F-B9F6-091D-0FEF1F26514E}"/>
          </ac:spMkLst>
        </pc:spChg>
        <pc:spChg chg="mod">
          <ac:chgData name="Michaud, Jean-Mikael" userId="3559d8c7-b5fa-4e9b-b865-7a42b8d1af2c" providerId="ADAL" clId="{B092ABA7-0B72-4F9F-84E5-762D256119CD}" dt="2025-01-20T18:51:13.489" v="640" actId="6549"/>
          <ac:spMkLst>
            <pc:docMk/>
            <pc:sldMk cId="1408972236" sldId="273"/>
            <ac:spMk id="53" creationId="{3762A88C-1897-51F3-AFB3-898082BB4977}"/>
          </ac:spMkLst>
        </pc:spChg>
        <pc:spChg chg="mod">
          <ac:chgData name="Michaud, Jean-Mikael" userId="3559d8c7-b5fa-4e9b-b865-7a42b8d1af2c" providerId="ADAL" clId="{B092ABA7-0B72-4F9F-84E5-762D256119CD}" dt="2025-01-20T18:51:24.953" v="646" actId="6549"/>
          <ac:spMkLst>
            <pc:docMk/>
            <pc:sldMk cId="1408972236" sldId="273"/>
            <ac:spMk id="58" creationId="{3988B51A-0C84-EEB4-8E87-594F94459A58}"/>
          </ac:spMkLst>
        </pc:spChg>
        <pc:spChg chg="mod">
          <ac:chgData name="Michaud, Jean-Mikael" userId="3559d8c7-b5fa-4e9b-b865-7a42b8d1af2c" providerId="ADAL" clId="{B092ABA7-0B72-4F9F-84E5-762D256119CD}" dt="2025-01-20T18:51:17.739" v="642" actId="20577"/>
          <ac:spMkLst>
            <pc:docMk/>
            <pc:sldMk cId="1408972236" sldId="273"/>
            <ac:spMk id="63" creationId="{A64107EF-E8AA-2834-3B93-BD63BE046DAB}"/>
          </ac:spMkLst>
        </pc:spChg>
        <pc:graphicFrameChg chg="del modGraphic">
          <ac:chgData name="Michaud, Jean-Mikael" userId="3559d8c7-b5fa-4e9b-b865-7a42b8d1af2c" providerId="ADAL" clId="{B092ABA7-0B72-4F9F-84E5-762D256119CD}" dt="2025-02-03T01:53:05.114" v="1385" actId="478"/>
          <ac:graphicFrameMkLst>
            <pc:docMk/>
            <pc:sldMk cId="1408972236" sldId="273"/>
            <ac:graphicFrameMk id="4" creationId="{C833D9ED-212E-8256-CA2F-F3DF40B25F3E}"/>
          </ac:graphicFrameMkLst>
        </pc:graphicFrameChg>
        <pc:graphicFrameChg chg="modGraphic">
          <ac:chgData name="Michaud, Jean-Mikael" userId="3559d8c7-b5fa-4e9b-b865-7a42b8d1af2c" providerId="ADAL" clId="{B092ABA7-0B72-4F9F-84E5-762D256119CD}" dt="2025-01-20T16:38:29.880" v="306" actId="6549"/>
          <ac:graphicFrameMkLst>
            <pc:docMk/>
            <pc:sldMk cId="1408972236" sldId="273"/>
            <ac:graphicFrameMk id="7" creationId="{05F94055-E644-0CD9-5E94-8E659BAB2CB3}"/>
          </ac:graphicFrameMkLst>
        </pc:graphicFrameChg>
        <pc:graphicFrameChg chg="add mod modGraphic">
          <ac:chgData name="Michaud, Jean-Mikael" userId="3559d8c7-b5fa-4e9b-b865-7a42b8d1af2c" providerId="ADAL" clId="{B092ABA7-0B72-4F9F-84E5-762D256119CD}" dt="2025-02-03T01:56:33.639" v="1469" actId="20577"/>
          <ac:graphicFrameMkLst>
            <pc:docMk/>
            <pc:sldMk cId="1408972236" sldId="273"/>
            <ac:graphicFrameMk id="14" creationId="{D02B54BF-FB36-3603-C2AB-AAA0F02B202E}"/>
          </ac:graphicFrameMkLst>
        </pc:graphicFrameChg>
        <pc:cxnChg chg="add mod">
          <ac:chgData name="Michaud, Jean-Mikael" userId="3559d8c7-b5fa-4e9b-b865-7a42b8d1af2c" providerId="ADAL" clId="{B092ABA7-0B72-4F9F-84E5-762D256119CD}" dt="2025-01-20T18:52:18.031" v="663" actId="14100"/>
          <ac:cxnSpMkLst>
            <pc:docMk/>
            <pc:sldMk cId="1408972236" sldId="273"/>
            <ac:cxnSpMk id="11" creationId="{11957E54-68AD-DF10-7438-243A96DC1014}"/>
          </ac:cxnSpMkLst>
        </pc:cxnChg>
      </pc:sldChg>
      <pc:sldChg chg="modSp del mod">
        <pc:chgData name="Michaud, Jean-Mikael" userId="3559d8c7-b5fa-4e9b-b865-7a42b8d1af2c" providerId="ADAL" clId="{B092ABA7-0B72-4F9F-84E5-762D256119CD}" dt="2025-02-03T02:55:47.004" v="1656" actId="47"/>
        <pc:sldMkLst>
          <pc:docMk/>
          <pc:sldMk cId="1200170204" sldId="274"/>
        </pc:sldMkLst>
      </pc:sldChg>
      <pc:sldChg chg="modSp mod">
        <pc:chgData name="Michaud, Jean-Mikael" userId="3559d8c7-b5fa-4e9b-b865-7a42b8d1af2c" providerId="ADAL" clId="{B092ABA7-0B72-4F9F-84E5-762D256119CD}" dt="2025-01-20T16:37:30.786" v="280" actId="20577"/>
        <pc:sldMkLst>
          <pc:docMk/>
          <pc:sldMk cId="3136080746" sldId="275"/>
        </pc:sldMkLst>
        <pc:spChg chg="mod">
          <ac:chgData name="Michaud, Jean-Mikael" userId="3559d8c7-b5fa-4e9b-b865-7a42b8d1af2c" providerId="ADAL" clId="{B092ABA7-0B72-4F9F-84E5-762D256119CD}" dt="2025-01-20T16:37:30.786" v="280" actId="20577"/>
          <ac:spMkLst>
            <pc:docMk/>
            <pc:sldMk cId="3136080746" sldId="275"/>
            <ac:spMk id="3" creationId="{64E713F5-E3D4-E598-10DD-A47B4964D7AB}"/>
          </ac:spMkLst>
        </pc:spChg>
      </pc:sldChg>
      <pc:sldChg chg="addSp modSp mod">
        <pc:chgData name="Michaud, Jean-Mikael" userId="3559d8c7-b5fa-4e9b-b865-7a42b8d1af2c" providerId="ADAL" clId="{B092ABA7-0B72-4F9F-84E5-762D256119CD}" dt="2025-02-03T02:45:21.585" v="1556" actId="20577"/>
        <pc:sldMkLst>
          <pc:docMk/>
          <pc:sldMk cId="2760170959" sldId="277"/>
        </pc:sldMkLst>
        <pc:spChg chg="add mod">
          <ac:chgData name="Michaud, Jean-Mikael" userId="3559d8c7-b5fa-4e9b-b865-7a42b8d1af2c" providerId="ADAL" clId="{B092ABA7-0B72-4F9F-84E5-762D256119CD}" dt="2025-02-03T02:45:21.585" v="1556" actId="20577"/>
          <ac:spMkLst>
            <pc:docMk/>
            <pc:sldMk cId="2760170959" sldId="277"/>
            <ac:spMk id="2" creationId="{BE9B7742-662B-ACAC-3676-879C4A43236E}"/>
          </ac:spMkLst>
        </pc:spChg>
        <pc:graphicFrameChg chg="mod modGraphic">
          <ac:chgData name="Michaud, Jean-Mikael" userId="3559d8c7-b5fa-4e9b-b865-7a42b8d1af2c" providerId="ADAL" clId="{B092ABA7-0B72-4F9F-84E5-762D256119CD}" dt="2025-02-03T02:44:16.573" v="1552" actId="1036"/>
          <ac:graphicFrameMkLst>
            <pc:docMk/>
            <pc:sldMk cId="2760170959" sldId="277"/>
            <ac:graphicFrameMk id="4" creationId="{379D3C6A-3F3D-27B8-F638-C16FDB212F2A}"/>
          </ac:graphicFrameMkLst>
        </pc:graphicFrameChg>
      </pc:sldChg>
      <pc:sldChg chg="addSp modSp mod">
        <pc:chgData name="Michaud, Jean-Mikael" userId="3559d8c7-b5fa-4e9b-b865-7a42b8d1af2c" providerId="ADAL" clId="{B092ABA7-0B72-4F9F-84E5-762D256119CD}" dt="2025-02-04T18:40:30.206" v="1848"/>
        <pc:sldMkLst>
          <pc:docMk/>
          <pc:sldMk cId="1103266255" sldId="278"/>
        </pc:sldMkLst>
        <pc:spChg chg="add mod">
          <ac:chgData name="Michaud, Jean-Mikael" userId="3559d8c7-b5fa-4e9b-b865-7a42b8d1af2c" providerId="ADAL" clId="{B092ABA7-0B72-4F9F-84E5-762D256119CD}" dt="2025-02-04T18:40:30.206" v="1848"/>
          <ac:spMkLst>
            <pc:docMk/>
            <pc:sldMk cId="1103266255" sldId="278"/>
            <ac:spMk id="2" creationId="{01058C1D-AE64-7D01-0F1F-74A7C48A557B}"/>
          </ac:spMkLst>
        </pc:spChg>
        <pc:graphicFrameChg chg="mod modGraphic">
          <ac:chgData name="Michaud, Jean-Mikael" userId="3559d8c7-b5fa-4e9b-b865-7a42b8d1af2c" providerId="ADAL" clId="{B092ABA7-0B72-4F9F-84E5-762D256119CD}" dt="2025-02-03T02:03:04.305" v="1535" actId="20577"/>
          <ac:graphicFrameMkLst>
            <pc:docMk/>
            <pc:sldMk cId="1103266255" sldId="278"/>
            <ac:graphicFrameMk id="4" creationId="{379D3C6A-3F3D-27B8-F638-C16FDB212F2A}"/>
          </ac:graphicFrameMkLst>
        </pc:graphicFrameChg>
      </pc:sldChg>
      <pc:sldChg chg="modSp mod">
        <pc:chgData name="Michaud, Jean-Mikael" userId="3559d8c7-b5fa-4e9b-b865-7a42b8d1af2c" providerId="ADAL" clId="{B092ABA7-0B72-4F9F-84E5-762D256119CD}" dt="2025-02-04T18:40:56.627" v="1851" actId="14100"/>
        <pc:sldMkLst>
          <pc:docMk/>
          <pc:sldMk cId="4247820438" sldId="279"/>
        </pc:sldMkLst>
        <pc:graphicFrameChg chg="mod modGraphic">
          <ac:chgData name="Michaud, Jean-Mikael" userId="3559d8c7-b5fa-4e9b-b865-7a42b8d1af2c" providerId="ADAL" clId="{B092ABA7-0B72-4F9F-84E5-762D256119CD}" dt="2025-02-04T18:40:56.627" v="1851" actId="14100"/>
          <ac:graphicFrameMkLst>
            <pc:docMk/>
            <pc:sldMk cId="4247820438" sldId="279"/>
            <ac:graphicFrameMk id="4" creationId="{379D3C6A-3F3D-27B8-F638-C16FDB212F2A}"/>
          </ac:graphicFrameMkLst>
        </pc:graphicFrameChg>
      </pc:sldChg>
      <pc:sldChg chg="modSp mod">
        <pc:chgData name="Michaud, Jean-Mikael" userId="3559d8c7-b5fa-4e9b-b865-7a42b8d1af2c" providerId="ADAL" clId="{B092ABA7-0B72-4F9F-84E5-762D256119CD}" dt="2025-01-20T19:00:48.479" v="692" actId="2711"/>
        <pc:sldMkLst>
          <pc:docMk/>
          <pc:sldMk cId="903073363" sldId="280"/>
        </pc:sldMkLst>
        <pc:graphicFrameChg chg="modGraphic">
          <ac:chgData name="Michaud, Jean-Mikael" userId="3559d8c7-b5fa-4e9b-b865-7a42b8d1af2c" providerId="ADAL" clId="{B092ABA7-0B72-4F9F-84E5-762D256119CD}" dt="2025-01-20T19:00:48.479" v="692" actId="2711"/>
          <ac:graphicFrameMkLst>
            <pc:docMk/>
            <pc:sldMk cId="903073363" sldId="280"/>
            <ac:graphicFrameMk id="4" creationId="{379D3C6A-3F3D-27B8-F638-C16FDB212F2A}"/>
          </ac:graphicFrameMkLst>
        </pc:graphicFrameChg>
      </pc:sldChg>
      <pc:sldChg chg="addSp modSp mod">
        <pc:chgData name="Michaud, Jean-Mikael" userId="3559d8c7-b5fa-4e9b-b865-7a42b8d1af2c" providerId="ADAL" clId="{B092ABA7-0B72-4F9F-84E5-762D256119CD}" dt="2025-02-04T18:40:25.892" v="1847"/>
        <pc:sldMkLst>
          <pc:docMk/>
          <pc:sldMk cId="4153520074" sldId="282"/>
        </pc:sldMkLst>
        <pc:spChg chg="add mod">
          <ac:chgData name="Michaud, Jean-Mikael" userId="3559d8c7-b5fa-4e9b-b865-7a42b8d1af2c" providerId="ADAL" clId="{B092ABA7-0B72-4F9F-84E5-762D256119CD}" dt="2025-02-04T18:40:25.892" v="1847"/>
          <ac:spMkLst>
            <pc:docMk/>
            <pc:sldMk cId="4153520074" sldId="282"/>
            <ac:spMk id="2" creationId="{DAC7237B-4093-45DE-ADFC-73E953D56A0E}"/>
          </ac:spMkLst>
        </pc:spChg>
        <pc:graphicFrameChg chg="mod modGraphic">
          <ac:chgData name="Michaud, Jean-Mikael" userId="3559d8c7-b5fa-4e9b-b865-7a42b8d1af2c" providerId="ADAL" clId="{B092ABA7-0B72-4F9F-84E5-762D256119CD}" dt="2025-02-03T02:47:34.643" v="1560" actId="14100"/>
          <ac:graphicFrameMkLst>
            <pc:docMk/>
            <pc:sldMk cId="4153520074" sldId="282"/>
            <ac:graphicFrameMk id="4" creationId="{379D3C6A-3F3D-27B8-F638-C16FDB212F2A}"/>
          </ac:graphicFrameMkLst>
        </pc:graphicFrameChg>
      </pc:sldChg>
      <pc:sldChg chg="modSp mod">
        <pc:chgData name="Michaud, Jean-Mikael" userId="3559d8c7-b5fa-4e9b-b865-7a42b8d1af2c" providerId="ADAL" clId="{B092ABA7-0B72-4F9F-84E5-762D256119CD}" dt="2025-02-03T02:02:42.869" v="1517"/>
        <pc:sldMkLst>
          <pc:docMk/>
          <pc:sldMk cId="1546948836" sldId="283"/>
        </pc:sldMkLst>
        <pc:graphicFrameChg chg="mod modGraphic">
          <ac:chgData name="Michaud, Jean-Mikael" userId="3559d8c7-b5fa-4e9b-b865-7a42b8d1af2c" providerId="ADAL" clId="{B092ABA7-0B72-4F9F-84E5-762D256119CD}" dt="2025-02-03T02:02:42.869" v="1517"/>
          <ac:graphicFrameMkLst>
            <pc:docMk/>
            <pc:sldMk cId="1546948836" sldId="283"/>
            <ac:graphicFrameMk id="4" creationId="{379D3C6A-3F3D-27B8-F638-C16FDB212F2A}"/>
          </ac:graphicFrameMkLst>
        </pc:graphicFrameChg>
      </pc:sldChg>
      <pc:sldChg chg="addSp modSp ord">
        <pc:chgData name="Michaud, Jean-Mikael" userId="3559d8c7-b5fa-4e9b-b865-7a42b8d1af2c" providerId="ADAL" clId="{B092ABA7-0B72-4F9F-84E5-762D256119CD}" dt="2025-02-04T18:40:40.535" v="1849"/>
        <pc:sldMkLst>
          <pc:docMk/>
          <pc:sldMk cId="3842976464" sldId="285"/>
        </pc:sldMkLst>
        <pc:spChg chg="add mod">
          <ac:chgData name="Michaud, Jean-Mikael" userId="3559d8c7-b5fa-4e9b-b865-7a42b8d1af2c" providerId="ADAL" clId="{B092ABA7-0B72-4F9F-84E5-762D256119CD}" dt="2025-02-04T18:40:40.535" v="1849"/>
          <ac:spMkLst>
            <pc:docMk/>
            <pc:sldMk cId="3842976464" sldId="285"/>
            <ac:spMk id="2" creationId="{EF31227B-AE79-AB89-707B-C19684FDCA97}"/>
          </ac:spMkLst>
        </pc:spChg>
      </pc:sldChg>
      <pc:sldChg chg="modSp del mod">
        <pc:chgData name="Michaud, Jean-Mikael" userId="3559d8c7-b5fa-4e9b-b865-7a42b8d1af2c" providerId="ADAL" clId="{B092ABA7-0B72-4F9F-84E5-762D256119CD}" dt="2025-02-03T03:09:15.932" v="1844" actId="47"/>
        <pc:sldMkLst>
          <pc:docMk/>
          <pc:sldMk cId="1686045088" sldId="289"/>
        </pc:sldMkLst>
      </pc:sldChg>
      <pc:sldChg chg="modSp mod">
        <pc:chgData name="Michaud, Jean-Mikael" userId="3559d8c7-b5fa-4e9b-b865-7a42b8d1af2c" providerId="ADAL" clId="{B092ABA7-0B72-4F9F-84E5-762D256119CD}" dt="2025-01-20T19:00:26.797" v="689" actId="2711"/>
        <pc:sldMkLst>
          <pc:docMk/>
          <pc:sldMk cId="225051253" sldId="290"/>
        </pc:sldMkLst>
        <pc:graphicFrameChg chg="modGraphic">
          <ac:chgData name="Michaud, Jean-Mikael" userId="3559d8c7-b5fa-4e9b-b865-7a42b8d1af2c" providerId="ADAL" clId="{B092ABA7-0B72-4F9F-84E5-762D256119CD}" dt="2025-01-20T19:00:26.797" v="689" actId="2711"/>
          <ac:graphicFrameMkLst>
            <pc:docMk/>
            <pc:sldMk cId="225051253" sldId="290"/>
            <ac:graphicFrameMk id="4" creationId="{A7ECA92D-27B3-E70D-F061-A1840664D44D}"/>
          </ac:graphicFrameMkLst>
        </pc:graphicFrameChg>
      </pc:sldChg>
      <pc:sldChg chg="modSp add mod">
        <pc:chgData name="Michaud, Jean-Mikael" userId="3559d8c7-b5fa-4e9b-b865-7a42b8d1af2c" providerId="ADAL" clId="{B092ABA7-0B72-4F9F-84E5-762D256119CD}" dt="2025-01-20T19:08:22.385" v="720" actId="20577"/>
        <pc:sldMkLst>
          <pc:docMk/>
          <pc:sldMk cId="3081233095" sldId="291"/>
        </pc:sldMkLst>
        <pc:spChg chg="mod">
          <ac:chgData name="Michaud, Jean-Mikael" userId="3559d8c7-b5fa-4e9b-b865-7a42b8d1af2c" providerId="ADAL" clId="{B092ABA7-0B72-4F9F-84E5-762D256119CD}" dt="2025-01-20T19:06:37.256" v="713" actId="20577"/>
          <ac:spMkLst>
            <pc:docMk/>
            <pc:sldMk cId="3081233095" sldId="291"/>
            <ac:spMk id="2" creationId="{07D55687-B455-A79C-7CCA-414FD276932B}"/>
          </ac:spMkLst>
        </pc:spChg>
        <pc:spChg chg="mod">
          <ac:chgData name="Michaud, Jean-Mikael" userId="3559d8c7-b5fa-4e9b-b865-7a42b8d1af2c" providerId="ADAL" clId="{B092ABA7-0B72-4F9F-84E5-762D256119CD}" dt="2025-01-20T19:08:22.385" v="720" actId="20577"/>
          <ac:spMkLst>
            <pc:docMk/>
            <pc:sldMk cId="3081233095" sldId="291"/>
            <ac:spMk id="3" creationId="{A82A273D-1DD9-D49B-7AC5-A4018059A3CE}"/>
          </ac:spMkLst>
        </pc:spChg>
      </pc:sldChg>
      <pc:sldChg chg="addSp modSp add mod">
        <pc:chgData name="Michaud, Jean-Mikael" userId="3559d8c7-b5fa-4e9b-b865-7a42b8d1af2c" providerId="ADAL" clId="{B092ABA7-0B72-4F9F-84E5-762D256119CD}" dt="2025-02-04T18:43:57.467" v="1967" actId="20577"/>
        <pc:sldMkLst>
          <pc:docMk/>
          <pc:sldMk cId="2670726502" sldId="293"/>
        </pc:sldMkLst>
        <pc:spChg chg="mod">
          <ac:chgData name="Michaud, Jean-Mikael" userId="3559d8c7-b5fa-4e9b-b865-7a42b8d1af2c" providerId="ADAL" clId="{B092ABA7-0B72-4F9F-84E5-762D256119CD}" dt="2025-02-03T03:00:21.671" v="1742"/>
          <ac:spMkLst>
            <pc:docMk/>
            <pc:sldMk cId="2670726502" sldId="293"/>
            <ac:spMk id="2" creationId="{425638C6-E549-EB6B-8552-356197FA53B9}"/>
          </ac:spMkLst>
        </pc:spChg>
        <pc:spChg chg="add mod">
          <ac:chgData name="Michaud, Jean-Mikael" userId="3559d8c7-b5fa-4e9b-b865-7a42b8d1af2c" providerId="ADAL" clId="{B092ABA7-0B72-4F9F-84E5-762D256119CD}" dt="2025-02-04T18:40:13.444" v="1845"/>
          <ac:spMkLst>
            <pc:docMk/>
            <pc:sldMk cId="2670726502" sldId="293"/>
            <ac:spMk id="3" creationId="{134A8E19-C6F5-B2FC-5DD0-F30E2225D3A0}"/>
          </ac:spMkLst>
        </pc:spChg>
        <pc:spChg chg="mod">
          <ac:chgData name="Michaud, Jean-Mikael" userId="3559d8c7-b5fa-4e9b-b865-7a42b8d1af2c" providerId="ADAL" clId="{B092ABA7-0B72-4F9F-84E5-762D256119CD}" dt="2025-02-03T02:55:59.134" v="1658" actId="20577"/>
          <ac:spMkLst>
            <pc:docMk/>
            <pc:sldMk cId="2670726502" sldId="293"/>
            <ac:spMk id="9" creationId="{D9C80AD7-160F-B4D7-0087-E476DAD6D8EC}"/>
          </ac:spMkLst>
        </pc:spChg>
        <pc:graphicFrameChg chg="mod modGraphic">
          <ac:chgData name="Michaud, Jean-Mikael" userId="3559d8c7-b5fa-4e9b-b865-7a42b8d1af2c" providerId="ADAL" clId="{B092ABA7-0B72-4F9F-84E5-762D256119CD}" dt="2025-02-04T18:43:57.467" v="1967" actId="20577"/>
          <ac:graphicFrameMkLst>
            <pc:docMk/>
            <pc:sldMk cId="2670726502" sldId="293"/>
            <ac:graphicFrameMk id="7" creationId="{4FF95C6A-A157-E520-D157-A38C9BD3DC2D}"/>
          </ac:graphicFrameMkLst>
        </pc:graphicFrameChg>
      </pc:sldChg>
      <pc:sldChg chg="addSp modSp add mod">
        <pc:chgData name="Michaud, Jean-Mikael" userId="3559d8c7-b5fa-4e9b-b865-7a42b8d1af2c" providerId="ADAL" clId="{B092ABA7-0B72-4F9F-84E5-762D256119CD}" dt="2025-02-04T18:40:21.631" v="1846"/>
        <pc:sldMkLst>
          <pc:docMk/>
          <pc:sldMk cId="4138824690" sldId="294"/>
        </pc:sldMkLst>
        <pc:spChg chg="mod">
          <ac:chgData name="Michaud, Jean-Mikael" userId="3559d8c7-b5fa-4e9b-b865-7a42b8d1af2c" providerId="ADAL" clId="{B092ABA7-0B72-4F9F-84E5-762D256119CD}" dt="2025-02-03T03:08:52.854" v="1843" actId="947"/>
          <ac:spMkLst>
            <pc:docMk/>
            <pc:sldMk cId="4138824690" sldId="294"/>
            <ac:spMk id="2" creationId="{E9857636-BA07-240F-C6D2-B6418202797E}"/>
          </ac:spMkLst>
        </pc:spChg>
        <pc:spChg chg="add mod">
          <ac:chgData name="Michaud, Jean-Mikael" userId="3559d8c7-b5fa-4e9b-b865-7a42b8d1af2c" providerId="ADAL" clId="{B092ABA7-0B72-4F9F-84E5-762D256119CD}" dt="2025-02-04T18:40:21.631" v="1846"/>
          <ac:spMkLst>
            <pc:docMk/>
            <pc:sldMk cId="4138824690" sldId="294"/>
            <ac:spMk id="4" creationId="{C4DE8F2E-F4B0-FE17-4B00-CFA4EF9E7E51}"/>
          </ac:spMkLst>
        </pc:spChg>
        <pc:spChg chg="mod">
          <ac:chgData name="Michaud, Jean-Mikael" userId="3559d8c7-b5fa-4e9b-b865-7a42b8d1af2c" providerId="ADAL" clId="{B092ABA7-0B72-4F9F-84E5-762D256119CD}" dt="2025-02-03T02:59:53.202" v="1741" actId="6549"/>
          <ac:spMkLst>
            <pc:docMk/>
            <pc:sldMk cId="4138824690" sldId="294"/>
            <ac:spMk id="6" creationId="{F7A1110F-8E5B-7D9B-92FF-CEA3D2C47615}"/>
          </ac:spMkLst>
        </pc:spChg>
        <pc:spChg chg="mod ord">
          <ac:chgData name="Michaud, Jean-Mikael" userId="3559d8c7-b5fa-4e9b-b865-7a42b8d1af2c" providerId="ADAL" clId="{B092ABA7-0B72-4F9F-84E5-762D256119CD}" dt="2025-02-03T02:57:27.253" v="1685" actId="20577"/>
          <ac:spMkLst>
            <pc:docMk/>
            <pc:sldMk cId="4138824690" sldId="294"/>
            <ac:spMk id="7" creationId="{2FD839CA-0954-FC98-5B40-7C1C3F084964}"/>
          </ac:spMkLst>
        </pc:spChg>
        <pc:spChg chg="mod">
          <ac:chgData name="Michaud, Jean-Mikael" userId="3559d8c7-b5fa-4e9b-b865-7a42b8d1af2c" providerId="ADAL" clId="{B092ABA7-0B72-4F9F-84E5-762D256119CD}" dt="2025-02-03T02:59:22.303" v="1720"/>
          <ac:spMkLst>
            <pc:docMk/>
            <pc:sldMk cId="4138824690" sldId="294"/>
            <ac:spMk id="10" creationId="{C0C506A3-F3E7-C15E-8F4B-04395D1AE319}"/>
          </ac:spMkLst>
        </pc:spChg>
        <pc:spChg chg="mod">
          <ac:chgData name="Michaud, Jean-Mikael" userId="3559d8c7-b5fa-4e9b-b865-7a42b8d1af2c" providerId="ADAL" clId="{B092ABA7-0B72-4F9F-84E5-762D256119CD}" dt="2025-02-03T02:59:09.231" v="1719"/>
          <ac:spMkLst>
            <pc:docMk/>
            <pc:sldMk cId="4138824690" sldId="294"/>
            <ac:spMk id="15" creationId="{E0D41D6B-5B53-C3E7-754E-4AC4ED7F04F7}"/>
          </ac:spMkLst>
        </pc:spChg>
        <pc:spChg chg="mod">
          <ac:chgData name="Michaud, Jean-Mikael" userId="3559d8c7-b5fa-4e9b-b865-7a42b8d1af2c" providerId="ADAL" clId="{B092ABA7-0B72-4F9F-84E5-762D256119CD}" dt="2025-02-03T02:57:53.616" v="1686"/>
          <ac:spMkLst>
            <pc:docMk/>
            <pc:sldMk cId="4138824690" sldId="294"/>
            <ac:spMk id="53" creationId="{AA9902C4-E661-D45C-815A-CF9BC1361C5A}"/>
          </ac:spMkLst>
        </pc:spChg>
        <pc:graphicFrameChg chg="mod modGraphic">
          <ac:chgData name="Michaud, Jean-Mikael" userId="3559d8c7-b5fa-4e9b-b865-7a42b8d1af2c" providerId="ADAL" clId="{B092ABA7-0B72-4F9F-84E5-762D256119CD}" dt="2025-02-03T03:05:03.623" v="1810"/>
          <ac:graphicFrameMkLst>
            <pc:docMk/>
            <pc:sldMk cId="4138824690" sldId="294"/>
            <ac:graphicFrameMk id="3" creationId="{00892EB6-1C34-51D3-09FB-D70868C573A7}"/>
          </ac:graphicFrameMkLst>
        </pc:graphicFrameChg>
        <pc:graphicFrameChg chg="mod modGraphic">
          <ac:chgData name="Michaud, Jean-Mikael" userId="3559d8c7-b5fa-4e9b-b865-7a42b8d1af2c" providerId="ADAL" clId="{B092ABA7-0B72-4F9F-84E5-762D256119CD}" dt="2025-02-03T03:04:14.857" v="1804" actId="6549"/>
          <ac:graphicFrameMkLst>
            <pc:docMk/>
            <pc:sldMk cId="4138824690" sldId="294"/>
            <ac:graphicFrameMk id="5" creationId="{116C4149-1A43-2BF4-5D18-46CC55EB5471}"/>
          </ac:graphicFrameMkLst>
        </pc:graphicFrameChg>
        <pc:graphicFrameChg chg="mod modGraphic">
          <ac:chgData name="Michaud, Jean-Mikael" userId="3559d8c7-b5fa-4e9b-b865-7a42b8d1af2c" providerId="ADAL" clId="{B092ABA7-0B72-4F9F-84E5-762D256119CD}" dt="2025-02-03T03:06:21.134" v="1834"/>
          <ac:graphicFrameMkLst>
            <pc:docMk/>
            <pc:sldMk cId="4138824690" sldId="294"/>
            <ac:graphicFrameMk id="8" creationId="{F643D8C0-597E-9185-F2EB-B8AD45C0107B}"/>
          </ac:graphicFrameMkLst>
        </pc:graphicFrameChg>
        <pc:graphicFrameChg chg="mod modGraphic">
          <ac:chgData name="Michaud, Jean-Mikael" userId="3559d8c7-b5fa-4e9b-b865-7a42b8d1af2c" providerId="ADAL" clId="{B092ABA7-0B72-4F9F-84E5-762D256119CD}" dt="2025-02-03T03:07:46.491" v="1839"/>
          <ac:graphicFrameMkLst>
            <pc:docMk/>
            <pc:sldMk cId="4138824690" sldId="294"/>
            <ac:graphicFrameMk id="13" creationId="{A0D75692-9585-76AA-6A34-30C2FB125221}"/>
          </ac:graphicFrameMkLst>
        </pc:graphicFrameChg>
      </pc:sldChg>
      <pc:sldMasterChg chg="modSp mod">
        <pc:chgData name="Michaud, Jean-Mikael" userId="3559d8c7-b5fa-4e9b-b865-7a42b8d1af2c" providerId="ADAL" clId="{B092ABA7-0B72-4F9F-84E5-762D256119CD}" dt="2025-01-20T18:27:41.683" v="541" actId="947"/>
        <pc:sldMasterMkLst>
          <pc:docMk/>
          <pc:sldMasterMk cId="1984826901" sldId="2147483672"/>
        </pc:sldMasterMkLst>
        <pc:spChg chg="mod">
          <ac:chgData name="Michaud, Jean-Mikael" userId="3559d8c7-b5fa-4e9b-b865-7a42b8d1af2c" providerId="ADAL" clId="{B092ABA7-0B72-4F9F-84E5-762D256119CD}" dt="2025-01-20T18:27:41.683" v="541" actId="947"/>
          <ac:spMkLst>
            <pc:docMk/>
            <pc:sldMasterMk cId="1984826901" sldId="2147483672"/>
            <ac:spMk id="7" creationId="{C18C5E33-059A-BA9E-CE26-979DC7EF426A}"/>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0223468798428"/>
          <c:y val="0"/>
          <c:w val="0.77886853195638128"/>
          <c:h val="1"/>
        </c:manualLayout>
      </c:layout>
      <c:pieChart>
        <c:varyColors val="1"/>
        <c:ser>
          <c:idx val="0"/>
          <c:order val="0"/>
          <c:tx>
            <c:strRef>
              <c:f>Sheet1!$B$1</c:f>
              <c:strCache>
                <c:ptCount val="1"/>
                <c:pt idx="0">
                  <c:v>Sales</c:v>
                </c:pt>
              </c:strCache>
            </c:strRef>
          </c:tx>
          <c:spPr>
            <a:ln>
              <a:noFill/>
            </a:ln>
          </c:spPr>
          <c:dPt>
            <c:idx val="0"/>
            <c:bubble3D val="0"/>
            <c:spPr>
              <a:solidFill>
                <a:schemeClr val="accent4">
                  <a:lumMod val="20000"/>
                  <a:lumOff val="80000"/>
                </a:schemeClr>
              </a:solidFill>
              <a:ln w="19050">
                <a:noFill/>
              </a:ln>
              <a:effectLst/>
            </c:spPr>
            <c:extLst>
              <c:ext xmlns:c16="http://schemas.microsoft.com/office/drawing/2014/chart" uri="{C3380CC4-5D6E-409C-BE32-E72D297353CC}">
                <c16:uniqueId val="{00000001-B3DF-4DBD-9F9B-630C5DBA86BB}"/>
              </c:ext>
            </c:extLst>
          </c:dPt>
          <c:dPt>
            <c:idx val="1"/>
            <c:bubble3D val="0"/>
            <c:spPr>
              <a:solidFill>
                <a:schemeClr val="accent4">
                  <a:lumMod val="60000"/>
                  <a:lumOff val="40000"/>
                </a:schemeClr>
              </a:solidFill>
              <a:ln w="19050">
                <a:noFill/>
              </a:ln>
              <a:effectLst/>
            </c:spPr>
            <c:extLst>
              <c:ext xmlns:c16="http://schemas.microsoft.com/office/drawing/2014/chart" uri="{C3380CC4-5D6E-409C-BE32-E72D297353CC}">
                <c16:uniqueId val="{00000003-B3DF-4DBD-9F9B-630C5DBA86BB}"/>
              </c:ext>
            </c:extLst>
          </c:dPt>
          <c:dPt>
            <c:idx val="2"/>
            <c:bubble3D val="0"/>
            <c:spPr>
              <a:solidFill>
                <a:schemeClr val="accent5">
                  <a:lumMod val="75000"/>
                </a:schemeClr>
              </a:solidFill>
              <a:ln w="19050">
                <a:noFill/>
              </a:ln>
              <a:effectLst/>
            </c:spPr>
            <c:extLst>
              <c:ext xmlns:c16="http://schemas.microsoft.com/office/drawing/2014/chart" uri="{C3380CC4-5D6E-409C-BE32-E72D297353CC}">
                <c16:uniqueId val="{00000005-B3DF-4DBD-9F9B-630C5DBA86BB}"/>
              </c:ext>
            </c:extLst>
          </c:dPt>
          <c:dPt>
            <c:idx val="3"/>
            <c:bubble3D val="0"/>
            <c:spPr>
              <a:solidFill>
                <a:schemeClr val="accent1"/>
              </a:solidFill>
              <a:ln w="19050">
                <a:noFill/>
              </a:ln>
              <a:effectLst/>
            </c:spPr>
            <c:extLst>
              <c:ext xmlns:c16="http://schemas.microsoft.com/office/drawing/2014/chart" uri="{C3380CC4-5D6E-409C-BE32-E72D297353CC}">
                <c16:uniqueId val="{00000007-B3DF-4DBD-9F9B-630C5DBA86BB}"/>
              </c:ext>
            </c:extLst>
          </c:dPt>
          <c:dPt>
            <c:idx val="4"/>
            <c:bubble3D val="0"/>
            <c:spPr>
              <a:solidFill>
                <a:schemeClr val="accent1">
                  <a:lumMod val="60000"/>
                  <a:lumOff val="40000"/>
                </a:schemeClr>
              </a:solidFill>
              <a:ln w="19050">
                <a:noFill/>
              </a:ln>
              <a:effectLst/>
            </c:spPr>
            <c:extLst>
              <c:ext xmlns:c16="http://schemas.microsoft.com/office/drawing/2014/chart" uri="{C3380CC4-5D6E-409C-BE32-E72D297353CC}">
                <c16:uniqueId val="{00000009-B3DF-4DBD-9F9B-630C5DBA86BB}"/>
              </c:ext>
            </c:extLst>
          </c:dPt>
          <c:dPt>
            <c:idx val="5"/>
            <c:bubble3D val="0"/>
            <c:spPr>
              <a:solidFill>
                <a:schemeClr val="accent2"/>
              </a:solidFill>
              <a:ln w="19050">
                <a:noFill/>
              </a:ln>
              <a:effectLst/>
            </c:spPr>
            <c:extLst>
              <c:ext xmlns:c16="http://schemas.microsoft.com/office/drawing/2014/chart" uri="{C3380CC4-5D6E-409C-BE32-E72D297353CC}">
                <c16:uniqueId val="{0000000B-6473-4D5F-ABB3-9B88BAF80B18}"/>
              </c:ext>
            </c:extLst>
          </c:dPt>
          <c:cat>
            <c:strRef>
              <c:f>Sheet1!$A$2:$A$7</c:f>
              <c:strCache>
                <c:ptCount val="6"/>
                <c:pt idx="0">
                  <c:v>Cash &amp; short term liquidity</c:v>
                </c:pt>
                <c:pt idx="1">
                  <c:v>Bonds</c:v>
                </c:pt>
                <c:pt idx="2">
                  <c:v>Capital protected notes</c:v>
                </c:pt>
                <c:pt idx="3">
                  <c:v>Equity</c:v>
                </c:pt>
                <c:pt idx="4">
                  <c:v>Mandat institutionnels</c:v>
                </c:pt>
                <c:pt idx="5">
                  <c:v>Alternatives (structured notes)</c:v>
                </c:pt>
              </c:strCache>
            </c:strRef>
          </c:cat>
          <c:val>
            <c:numRef>
              <c:f>Sheet1!$B$2:$B$7</c:f>
              <c:numCache>
                <c:formatCode>General</c:formatCode>
                <c:ptCount val="6"/>
                <c:pt idx="0">
                  <c:v>7.8</c:v>
                </c:pt>
                <c:pt idx="1">
                  <c:v>7.7</c:v>
                </c:pt>
                <c:pt idx="2">
                  <c:v>3.4</c:v>
                </c:pt>
                <c:pt idx="3">
                  <c:v>58.3</c:v>
                </c:pt>
                <c:pt idx="4">
                  <c:v>9.1999999999999993</c:v>
                </c:pt>
                <c:pt idx="5">
                  <c:v>13.6</c:v>
                </c:pt>
              </c:numCache>
            </c:numRef>
          </c:val>
          <c:extLst>
            <c:ext xmlns:c16="http://schemas.microsoft.com/office/drawing/2014/chart" uri="{C3380CC4-5D6E-409C-BE32-E72D297353CC}">
              <c16:uniqueId val="{0000000A-B3DF-4DBD-9F9B-630C5DBA86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236C84BA-9A73-FD4B-86A6-36472E00D1AF}" type="datetimeFigureOut">
              <a:rPr lang="en-US" smtClean="0"/>
              <a:t>2/4/2025</a:t>
            </a:fld>
            <a:endParaRPr lang="en-US"/>
          </a:p>
        </p:txBody>
      </p:sp>
      <p:sp>
        <p:nvSpPr>
          <p:cNvPr id="4" name="Slide Image Placeholder 3"/>
          <p:cNvSpPr>
            <a:spLocks noGrp="1" noRot="1" noChangeAspect="1"/>
          </p:cNvSpPr>
          <p:nvPr>
            <p:ph type="sldImg" idx="2"/>
          </p:nvPr>
        </p:nvSpPr>
        <p:spPr>
          <a:xfrm>
            <a:off x="1493838" y="1143000"/>
            <a:ext cx="3992562"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9D11F6C9-49EB-5049-8F1F-70674B6F2637}" type="slidenum">
              <a:rPr lang="en-US" smtClean="0"/>
              <a:t>‹#›</a:t>
            </a:fld>
            <a:endParaRPr lang="en-US"/>
          </a:p>
        </p:txBody>
      </p:sp>
    </p:spTree>
    <p:extLst>
      <p:ext uri="{BB962C8B-B14F-4D97-AF65-F5344CB8AC3E}">
        <p14:creationId xmlns:p14="http://schemas.microsoft.com/office/powerpoint/2010/main" val="311205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11F6C9-49EB-5049-8F1F-70674B6F2637}" type="slidenum">
              <a:rPr lang="en-US" smtClean="0"/>
              <a:t>2</a:t>
            </a:fld>
            <a:endParaRPr lang="en-US"/>
          </a:p>
        </p:txBody>
      </p:sp>
    </p:spTree>
    <p:extLst>
      <p:ext uri="{BB962C8B-B14F-4D97-AF65-F5344CB8AC3E}">
        <p14:creationId xmlns:p14="http://schemas.microsoft.com/office/powerpoint/2010/main" val="15512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CA4B-C0AA-E105-8130-3B1F094F4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F0604-9D69-FC5E-01A8-6CA2C5B1B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DCC4C-ADD3-AC86-E505-429C0EBC979E}"/>
              </a:ext>
            </a:extLst>
          </p:cNvPr>
          <p:cNvSpPr>
            <a:spLocks noGrp="1"/>
          </p:cNvSpPr>
          <p:nvPr>
            <p:ph type="body" idx="1"/>
          </p:nvPr>
        </p:nvSpPr>
        <p:spPr/>
        <p:txBody>
          <a:bodyPr/>
          <a:lstStyle/>
          <a:p>
            <a:endParaRPr lang="fr-CA"/>
          </a:p>
        </p:txBody>
      </p:sp>
      <p:sp>
        <p:nvSpPr>
          <p:cNvPr id="4" name="Slide Number Placeholder 3">
            <a:extLst>
              <a:ext uri="{FF2B5EF4-FFF2-40B4-BE49-F238E27FC236}">
                <a16:creationId xmlns:a16="http://schemas.microsoft.com/office/drawing/2014/main" id="{423B4E41-01F8-DBE7-4FAE-C0E3C203A363}"/>
              </a:ext>
            </a:extLst>
          </p:cNvPr>
          <p:cNvSpPr>
            <a:spLocks noGrp="1"/>
          </p:cNvSpPr>
          <p:nvPr>
            <p:ph type="sldNum" sz="quarter" idx="5"/>
          </p:nvPr>
        </p:nvSpPr>
        <p:spPr/>
        <p:txBody>
          <a:bodyPr/>
          <a:lstStyle/>
          <a:p>
            <a:fld id="{9D11F6C9-49EB-5049-8F1F-70674B6F2637}" type="slidenum">
              <a:rPr lang="en-US" smtClean="0"/>
              <a:t>5</a:t>
            </a:fld>
            <a:endParaRPr lang="en-US"/>
          </a:p>
        </p:txBody>
      </p:sp>
    </p:spTree>
    <p:extLst>
      <p:ext uri="{BB962C8B-B14F-4D97-AF65-F5344CB8AC3E}">
        <p14:creationId xmlns:p14="http://schemas.microsoft.com/office/powerpoint/2010/main" val="133513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118CC-E877-7E6C-0F55-87342191C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5BC02-397D-5FA1-FD21-8122BAC99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A02CD-C446-DFF2-873F-F1927D24C929}"/>
              </a:ext>
            </a:extLst>
          </p:cNvPr>
          <p:cNvSpPr>
            <a:spLocks noGrp="1"/>
          </p:cNvSpPr>
          <p:nvPr>
            <p:ph type="body" idx="1"/>
          </p:nvPr>
        </p:nvSpPr>
        <p:spPr/>
        <p:txBody>
          <a:bodyPr/>
          <a:lstStyle/>
          <a:p>
            <a:endParaRPr lang="fr-CA"/>
          </a:p>
        </p:txBody>
      </p:sp>
      <p:sp>
        <p:nvSpPr>
          <p:cNvPr id="4" name="Slide Number Placeholder 3">
            <a:extLst>
              <a:ext uri="{FF2B5EF4-FFF2-40B4-BE49-F238E27FC236}">
                <a16:creationId xmlns:a16="http://schemas.microsoft.com/office/drawing/2014/main" id="{49D4A6AC-D153-5FE3-BCE4-9CBE7893B756}"/>
              </a:ext>
            </a:extLst>
          </p:cNvPr>
          <p:cNvSpPr>
            <a:spLocks noGrp="1"/>
          </p:cNvSpPr>
          <p:nvPr>
            <p:ph type="sldNum" sz="quarter" idx="5"/>
          </p:nvPr>
        </p:nvSpPr>
        <p:spPr/>
        <p:txBody>
          <a:bodyPr/>
          <a:lstStyle/>
          <a:p>
            <a:fld id="{9D11F6C9-49EB-5049-8F1F-70674B6F2637}" type="slidenum">
              <a:rPr lang="en-US" smtClean="0"/>
              <a:t>6</a:t>
            </a:fld>
            <a:endParaRPr lang="en-US"/>
          </a:p>
        </p:txBody>
      </p:sp>
    </p:spTree>
    <p:extLst>
      <p:ext uri="{BB962C8B-B14F-4D97-AF65-F5344CB8AC3E}">
        <p14:creationId xmlns:p14="http://schemas.microsoft.com/office/powerpoint/2010/main" val="3810682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erson standing on a mountain top&#10;&#10;Description automatically generated with low confidence">
            <a:extLst>
              <a:ext uri="{FF2B5EF4-FFF2-40B4-BE49-F238E27FC236}">
                <a16:creationId xmlns:a16="http://schemas.microsoft.com/office/drawing/2014/main" id="{5610F0A1-66FD-6BF5-9FD4-6EEE63E82FCD}"/>
              </a:ext>
            </a:extLst>
          </p:cNvPr>
          <p:cNvPicPr>
            <a:picLocks noChangeAspect="1"/>
          </p:cNvPicPr>
          <p:nvPr userDrawn="1"/>
        </p:nvPicPr>
        <p:blipFill rotWithShape="1">
          <a:blip r:embed="rId2"/>
          <a:srcRect l="7634" t="15733" r="33188" b="15733"/>
          <a:stretch/>
        </p:blipFill>
        <p:spPr>
          <a:xfrm>
            <a:off x="0" y="1"/>
            <a:ext cx="10058400" cy="7772400"/>
          </a:xfrm>
          <a:prstGeom prst="rect">
            <a:avLst/>
          </a:prstGeom>
        </p:spPr>
      </p:pic>
      <p:sp>
        <p:nvSpPr>
          <p:cNvPr id="2" name="Title 1"/>
          <p:cNvSpPr>
            <a:spLocks noGrp="1"/>
          </p:cNvSpPr>
          <p:nvPr>
            <p:ph type="ctrTitle" hasCustomPrompt="1"/>
          </p:nvPr>
        </p:nvSpPr>
        <p:spPr>
          <a:xfrm>
            <a:off x="594360" y="766935"/>
            <a:ext cx="3961055" cy="1893211"/>
          </a:xfrm>
        </p:spPr>
        <p:txBody>
          <a:bodyPr anchor="b"/>
          <a:lstStyle>
            <a:lvl1pPr algn="l">
              <a:lnSpc>
                <a:spcPts val="5000"/>
              </a:lnSpc>
              <a:defRPr sz="4100" b="1" i="0">
                <a:solidFill>
                  <a:schemeClr val="bg1"/>
                </a:solidFill>
                <a:latin typeface="Montserrat ExtraBold" pitchFamily="2" charset="77"/>
              </a:defRPr>
            </a:lvl1pPr>
          </a:lstStyle>
          <a:p>
            <a:r>
              <a:rPr lang="en-US"/>
              <a:t>CLICK TO EDIT MASTER TITLE STYLE</a:t>
            </a:r>
          </a:p>
        </p:txBody>
      </p:sp>
      <p:sp>
        <p:nvSpPr>
          <p:cNvPr id="3" name="Subtitle 2"/>
          <p:cNvSpPr>
            <a:spLocks noGrp="1"/>
          </p:cNvSpPr>
          <p:nvPr>
            <p:ph type="subTitle" idx="1"/>
          </p:nvPr>
        </p:nvSpPr>
        <p:spPr>
          <a:xfrm>
            <a:off x="594360" y="2985249"/>
            <a:ext cx="3423173" cy="642868"/>
          </a:xfrm>
        </p:spPr>
        <p:txBody>
          <a:bodyPr/>
          <a:lstStyle>
            <a:lvl1pPr marL="0" indent="0" algn="l">
              <a:lnSpc>
                <a:spcPts val="2600"/>
              </a:lnSpc>
              <a:spcAft>
                <a:spcPts val="0"/>
              </a:spcAft>
              <a:buNone/>
              <a:defRPr sz="2000" b="1" i="0">
                <a:solidFill>
                  <a:schemeClr val="bg1"/>
                </a:solidFill>
                <a:latin typeface="Georgia" panose="02040502050405020303" pitchFamily="18"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pic>
        <p:nvPicPr>
          <p:cNvPr id="5" name="Picture 4">
            <a:extLst>
              <a:ext uri="{FF2B5EF4-FFF2-40B4-BE49-F238E27FC236}">
                <a16:creationId xmlns:a16="http://schemas.microsoft.com/office/drawing/2014/main" id="{244B82E1-14CA-21E3-BD37-009E657D5E1D}"/>
              </a:ext>
            </a:extLst>
          </p:cNvPr>
          <p:cNvPicPr>
            <a:picLocks noChangeAspect="1"/>
          </p:cNvPicPr>
          <p:nvPr userDrawn="1"/>
        </p:nvPicPr>
        <p:blipFill>
          <a:blip r:embed="rId3"/>
          <a:srcRect/>
          <a:stretch/>
        </p:blipFill>
        <p:spPr>
          <a:xfrm>
            <a:off x="8113758" y="6208182"/>
            <a:ext cx="1361529" cy="820335"/>
          </a:xfrm>
          <a:prstGeom prst="rect">
            <a:avLst/>
          </a:prstGeom>
        </p:spPr>
      </p:pic>
      <p:pic>
        <p:nvPicPr>
          <p:cNvPr id="11" name="Picture 10">
            <a:extLst>
              <a:ext uri="{FF2B5EF4-FFF2-40B4-BE49-F238E27FC236}">
                <a16:creationId xmlns:a16="http://schemas.microsoft.com/office/drawing/2014/main" id="{4417C746-5A91-8CC3-5DA8-1E742B793CDF}"/>
              </a:ext>
            </a:extLst>
          </p:cNvPr>
          <p:cNvPicPr>
            <a:picLocks noChangeAspect="1"/>
          </p:cNvPicPr>
          <p:nvPr userDrawn="1"/>
        </p:nvPicPr>
        <p:blipFill>
          <a:blip r:embed="rId4"/>
          <a:stretch>
            <a:fillRect/>
          </a:stretch>
        </p:blipFill>
        <p:spPr>
          <a:xfrm>
            <a:off x="594360" y="6155889"/>
            <a:ext cx="1539240" cy="506282"/>
          </a:xfrm>
          <a:prstGeom prst="rect">
            <a:avLst/>
          </a:prstGeom>
        </p:spPr>
      </p:pic>
    </p:spTree>
    <p:extLst>
      <p:ext uri="{BB962C8B-B14F-4D97-AF65-F5344CB8AC3E}">
        <p14:creationId xmlns:p14="http://schemas.microsoft.com/office/powerpoint/2010/main" val="86022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FE0CF-A813-504B-8041-B25D2E7D9705}" type="datetime1">
              <a:rPr lang="en-CA" smtClean="0"/>
              <a:t>2025-02-04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51E81-AAE7-994D-8540-B49F2D662D58}" type="slidenum">
              <a:rPr lang="en-US" smtClean="0"/>
              <a:t>‹#›</a:t>
            </a:fld>
            <a:endParaRPr lang="en-US"/>
          </a:p>
        </p:txBody>
      </p:sp>
    </p:spTree>
    <p:extLst>
      <p:ext uri="{BB962C8B-B14F-4D97-AF65-F5344CB8AC3E}">
        <p14:creationId xmlns:p14="http://schemas.microsoft.com/office/powerpoint/2010/main" val="218650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hapter Lead 1:1:1 Ratio_Reverse">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54685"/>
            <a:ext cx="8869680" cy="332399"/>
          </a:xfrm>
        </p:spPr>
        <p:txBody>
          <a:bodyPr wrap="square" anchor="t">
            <a:spAutoFit/>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54010F91-27F0-AC4D-A25C-4FB2EB47D897}" type="datetime1">
              <a:rPr lang="en-CA" smtClean="0"/>
              <a:pPr/>
              <a:t>2025-02-04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cxnSp>
        <p:nvCxnSpPr>
          <p:cNvPr id="10" name="Straight Connector 9">
            <a:extLst>
              <a:ext uri="{FF2B5EF4-FFF2-40B4-BE49-F238E27FC236}">
                <a16:creationId xmlns:a16="http://schemas.microsoft.com/office/drawing/2014/main" id="{EB0E9348-040E-FD4F-0A5A-4A7976FB9782}"/>
              </a:ext>
            </a:extLst>
          </p:cNvPr>
          <p:cNvCxnSpPr/>
          <p:nvPr userDrawn="1"/>
        </p:nvCxnSpPr>
        <p:spPr>
          <a:xfrm>
            <a:off x="594360"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0C24138-3D79-2931-DAB0-64733C48C91B}"/>
              </a:ext>
            </a:extLst>
          </p:cNvPr>
          <p:cNvCxnSpPr/>
          <p:nvPr userDrawn="1"/>
        </p:nvCxnSpPr>
        <p:spPr>
          <a:xfrm>
            <a:off x="3630168"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E800FF4-BB32-8D29-12FB-6965745EE57F}"/>
              </a:ext>
            </a:extLst>
          </p:cNvPr>
          <p:cNvCxnSpPr/>
          <p:nvPr userDrawn="1"/>
        </p:nvCxnSpPr>
        <p:spPr>
          <a:xfrm>
            <a:off x="6665976"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E4BFE31B-A5E5-D704-DEDC-8D2B787179E6}"/>
              </a:ext>
            </a:extLst>
          </p:cNvPr>
          <p:cNvSpPr>
            <a:spLocks noGrp="1"/>
          </p:cNvSpPr>
          <p:nvPr>
            <p:ph idx="13" hasCustomPrompt="1"/>
          </p:nvPr>
        </p:nvSpPr>
        <p:spPr>
          <a:xfrm>
            <a:off x="594359" y="1504558"/>
            <a:ext cx="8869679" cy="5443215"/>
          </a:xfrm>
        </p:spPr>
        <p:txBody>
          <a:bodyPr numCol="3"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Tree>
    <p:extLst>
      <p:ext uri="{BB962C8B-B14F-4D97-AF65-F5344CB8AC3E}">
        <p14:creationId xmlns:p14="http://schemas.microsoft.com/office/powerpoint/2010/main" val="3772117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hapter Lead 1:2 Ratio">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54685"/>
            <a:ext cx="8869680" cy="332399"/>
          </a:xfrm>
        </p:spPr>
        <p:txBody>
          <a:bodyPr wrap="square" anchor="t">
            <a:spAutoFit/>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9E56627-FF57-BA45-B115-6886665B7F60}" type="datetime1">
              <a:rPr lang="en-CA" smtClean="0"/>
              <a:pPr/>
              <a:t>2025-02-04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pic>
        <p:nvPicPr>
          <p:cNvPr id="10" name="Picture 9" descr="A white letter in a circle&#10;&#10;Description automatically generated with low confidence">
            <a:extLst>
              <a:ext uri="{FF2B5EF4-FFF2-40B4-BE49-F238E27FC236}">
                <a16:creationId xmlns:a16="http://schemas.microsoft.com/office/drawing/2014/main" id="{27AEA890-7638-A022-9639-B86A6A376707}"/>
              </a:ext>
            </a:extLst>
          </p:cNvPr>
          <p:cNvPicPr>
            <a:picLocks noChangeAspect="1"/>
          </p:cNvPicPr>
          <p:nvPr userDrawn="1"/>
        </p:nvPicPr>
        <p:blipFill>
          <a:blip r:embed="rId2"/>
          <a:stretch>
            <a:fillRect/>
          </a:stretch>
        </p:blipFill>
        <p:spPr>
          <a:xfrm>
            <a:off x="9146158" y="383796"/>
            <a:ext cx="344775" cy="344775"/>
          </a:xfrm>
          <a:prstGeom prst="rect">
            <a:avLst/>
          </a:prstGeom>
        </p:spPr>
      </p:pic>
      <p:sp>
        <p:nvSpPr>
          <p:cNvPr id="12" name="Content Placeholder 2">
            <a:extLst>
              <a:ext uri="{FF2B5EF4-FFF2-40B4-BE49-F238E27FC236}">
                <a16:creationId xmlns:a16="http://schemas.microsoft.com/office/drawing/2014/main" id="{921F59E4-1ACC-DFEF-C98F-E2D6369796CD}"/>
              </a:ext>
            </a:extLst>
          </p:cNvPr>
          <p:cNvSpPr>
            <a:spLocks noGrp="1"/>
          </p:cNvSpPr>
          <p:nvPr>
            <p:ph idx="1" hasCustomPrompt="1"/>
          </p:nvPr>
        </p:nvSpPr>
        <p:spPr>
          <a:xfrm>
            <a:off x="594360" y="1504560"/>
            <a:ext cx="2798064" cy="5443219"/>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cxnSp>
        <p:nvCxnSpPr>
          <p:cNvPr id="13" name="Straight Connector 12">
            <a:extLst>
              <a:ext uri="{FF2B5EF4-FFF2-40B4-BE49-F238E27FC236}">
                <a16:creationId xmlns:a16="http://schemas.microsoft.com/office/drawing/2014/main" id="{7DE8D0CD-7A1A-AF3E-19D6-967D08D06B49}"/>
              </a:ext>
            </a:extLst>
          </p:cNvPr>
          <p:cNvCxnSpPr/>
          <p:nvPr userDrawn="1"/>
        </p:nvCxnSpPr>
        <p:spPr>
          <a:xfrm>
            <a:off x="594360"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82187F7-B372-EDA3-EA8D-9E2A8128DFA0}"/>
              </a:ext>
            </a:extLst>
          </p:cNvPr>
          <p:cNvCxnSpPr>
            <a:cxnSpLocks/>
          </p:cNvCxnSpPr>
          <p:nvPr userDrawn="1"/>
        </p:nvCxnSpPr>
        <p:spPr>
          <a:xfrm>
            <a:off x="3630168" y="1307592"/>
            <a:ext cx="5833872"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5" name="Content Placeholder 2">
            <a:extLst>
              <a:ext uri="{FF2B5EF4-FFF2-40B4-BE49-F238E27FC236}">
                <a16:creationId xmlns:a16="http://schemas.microsoft.com/office/drawing/2014/main" id="{6A19DC81-7F3C-05DF-0E18-9498AD612807}"/>
              </a:ext>
            </a:extLst>
          </p:cNvPr>
          <p:cNvSpPr>
            <a:spLocks noGrp="1"/>
          </p:cNvSpPr>
          <p:nvPr>
            <p:ph idx="14" hasCustomPrompt="1"/>
          </p:nvPr>
        </p:nvSpPr>
        <p:spPr>
          <a:xfrm>
            <a:off x="3630166" y="1504559"/>
            <a:ext cx="5833871" cy="5443213"/>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
        <p:nvSpPr>
          <p:cNvPr id="3" name="Rounded Rectangle 3">
            <a:extLst>
              <a:ext uri="{FF2B5EF4-FFF2-40B4-BE49-F238E27FC236}">
                <a16:creationId xmlns:a16="http://schemas.microsoft.com/office/drawing/2014/main" id="{4E1CB0AE-9B72-34D7-6CC0-410284BF64EB}"/>
              </a:ext>
            </a:extLst>
          </p:cNvPr>
          <p:cNvSpPr/>
          <p:nvPr userDrawn="1"/>
        </p:nvSpPr>
        <p:spPr>
          <a:xfrm>
            <a:off x="374031" y="490021"/>
            <a:ext cx="6173070" cy="2743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a:solidFill>
                  <a:schemeClr val="tx1"/>
                </a:solidFill>
                <a:latin typeface="Montserrat" pitchFamily="2" charset="77"/>
              </a:rPr>
              <a:t>SABIUS INSTITUTIONAL PRIVATE MANDATE – 4</a:t>
            </a:r>
            <a:r>
              <a:rPr lang="en-US" sz="1200" b="1" baseline="30000">
                <a:solidFill>
                  <a:schemeClr val="tx1"/>
                </a:solidFill>
                <a:latin typeface="Montserrat" pitchFamily="2" charset="77"/>
              </a:rPr>
              <a:t>th</a:t>
            </a:r>
            <a:r>
              <a:rPr lang="en-US" sz="1200" b="1">
                <a:solidFill>
                  <a:schemeClr val="tx1"/>
                </a:solidFill>
                <a:latin typeface="Montserrat" pitchFamily="2" charset="77"/>
              </a:rPr>
              <a:t>  QUARTER 2023 REPORT</a:t>
            </a:r>
          </a:p>
        </p:txBody>
      </p:sp>
    </p:spTree>
    <p:extLst>
      <p:ext uri="{BB962C8B-B14F-4D97-AF65-F5344CB8AC3E}">
        <p14:creationId xmlns:p14="http://schemas.microsoft.com/office/powerpoint/2010/main" val="3354621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Lead 2:1 Ratio">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54685"/>
            <a:ext cx="8869680" cy="332399"/>
          </a:xfrm>
        </p:spPr>
        <p:txBody>
          <a:bodyPr wrap="square" anchor="t">
            <a:spAutoFit/>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E35D598A-8E9C-5B4A-880A-8006BEC2AB62}" type="datetime1">
              <a:rPr lang="en-CA" smtClean="0"/>
              <a:pPr/>
              <a:t>2025-02-04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pic>
        <p:nvPicPr>
          <p:cNvPr id="9" name="Picture 8" descr="A white letter in a circle&#10;&#10;Description automatically generated with low confidence">
            <a:extLst>
              <a:ext uri="{FF2B5EF4-FFF2-40B4-BE49-F238E27FC236}">
                <a16:creationId xmlns:a16="http://schemas.microsoft.com/office/drawing/2014/main" id="{7A6E5898-2F77-BE61-244C-3DF4014D3B4E}"/>
              </a:ext>
            </a:extLst>
          </p:cNvPr>
          <p:cNvPicPr>
            <a:picLocks noChangeAspect="1"/>
          </p:cNvPicPr>
          <p:nvPr userDrawn="1"/>
        </p:nvPicPr>
        <p:blipFill>
          <a:blip r:embed="rId2"/>
          <a:stretch>
            <a:fillRect/>
          </a:stretch>
        </p:blipFill>
        <p:spPr>
          <a:xfrm>
            <a:off x="9146158" y="383796"/>
            <a:ext cx="344775" cy="344775"/>
          </a:xfrm>
          <a:prstGeom prst="rect">
            <a:avLst/>
          </a:prstGeom>
        </p:spPr>
      </p:pic>
      <p:cxnSp>
        <p:nvCxnSpPr>
          <p:cNvPr id="11" name="Straight Connector 10">
            <a:extLst>
              <a:ext uri="{FF2B5EF4-FFF2-40B4-BE49-F238E27FC236}">
                <a16:creationId xmlns:a16="http://schemas.microsoft.com/office/drawing/2014/main" id="{A01199B7-6E41-780E-8EA8-E55553D68A03}"/>
              </a:ext>
            </a:extLst>
          </p:cNvPr>
          <p:cNvCxnSpPr>
            <a:cxnSpLocks/>
          </p:cNvCxnSpPr>
          <p:nvPr userDrawn="1"/>
        </p:nvCxnSpPr>
        <p:spPr>
          <a:xfrm>
            <a:off x="594360" y="1307592"/>
            <a:ext cx="5833872"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E584C73-39F7-675C-5E36-F991BA415DF7}"/>
              </a:ext>
            </a:extLst>
          </p:cNvPr>
          <p:cNvCxnSpPr/>
          <p:nvPr userDrawn="1"/>
        </p:nvCxnSpPr>
        <p:spPr>
          <a:xfrm>
            <a:off x="6665976"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6A787F46-7289-4638-6323-6CEFEAF67499}"/>
              </a:ext>
            </a:extLst>
          </p:cNvPr>
          <p:cNvSpPr>
            <a:spLocks noGrp="1"/>
          </p:cNvSpPr>
          <p:nvPr>
            <p:ph idx="13" hasCustomPrompt="1"/>
          </p:nvPr>
        </p:nvSpPr>
        <p:spPr>
          <a:xfrm>
            <a:off x="594360" y="1504559"/>
            <a:ext cx="5833872" cy="5443205"/>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
        <p:nvSpPr>
          <p:cNvPr id="14" name="Content Placeholder 2">
            <a:extLst>
              <a:ext uri="{FF2B5EF4-FFF2-40B4-BE49-F238E27FC236}">
                <a16:creationId xmlns:a16="http://schemas.microsoft.com/office/drawing/2014/main" id="{580B125C-81C4-102B-ECDA-822A524DEEC1}"/>
              </a:ext>
            </a:extLst>
          </p:cNvPr>
          <p:cNvSpPr>
            <a:spLocks noGrp="1"/>
          </p:cNvSpPr>
          <p:nvPr>
            <p:ph idx="1" hasCustomPrompt="1"/>
          </p:nvPr>
        </p:nvSpPr>
        <p:spPr>
          <a:xfrm>
            <a:off x="6665975" y="1504560"/>
            <a:ext cx="2798064" cy="5443213"/>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
        <p:nvSpPr>
          <p:cNvPr id="3" name="Rounded Rectangle 3">
            <a:extLst>
              <a:ext uri="{FF2B5EF4-FFF2-40B4-BE49-F238E27FC236}">
                <a16:creationId xmlns:a16="http://schemas.microsoft.com/office/drawing/2014/main" id="{820BDE41-254C-7AA2-7EB4-6D6459634465}"/>
              </a:ext>
            </a:extLst>
          </p:cNvPr>
          <p:cNvSpPr/>
          <p:nvPr userDrawn="1"/>
        </p:nvSpPr>
        <p:spPr>
          <a:xfrm>
            <a:off x="472530" y="491350"/>
            <a:ext cx="6122670" cy="2743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a:solidFill>
                  <a:schemeClr val="tx1"/>
                </a:solidFill>
                <a:latin typeface="Montserrat" pitchFamily="2" charset="77"/>
              </a:rPr>
              <a:t>SABIUS INSTITUTIONAL PRIVATE MANDATE – 4</a:t>
            </a:r>
            <a:r>
              <a:rPr lang="en-US" sz="1200" b="1" baseline="30000">
                <a:solidFill>
                  <a:schemeClr val="tx1"/>
                </a:solidFill>
                <a:latin typeface="Montserrat" pitchFamily="2" charset="77"/>
              </a:rPr>
              <a:t>th</a:t>
            </a:r>
            <a:r>
              <a:rPr lang="en-US" sz="1200" b="1">
                <a:solidFill>
                  <a:schemeClr val="tx1"/>
                </a:solidFill>
                <a:latin typeface="Montserrat" pitchFamily="2" charset="77"/>
              </a:rPr>
              <a:t>  QUARTER 2023 REPORT</a:t>
            </a:r>
          </a:p>
        </p:txBody>
      </p:sp>
    </p:spTree>
    <p:extLst>
      <p:ext uri="{BB962C8B-B14F-4D97-AF65-F5344CB8AC3E}">
        <p14:creationId xmlns:p14="http://schemas.microsoft.com/office/powerpoint/2010/main" val="2172450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hapter Lead 3 Ratio">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54685"/>
            <a:ext cx="8869680" cy="332399"/>
          </a:xfrm>
        </p:spPr>
        <p:txBody>
          <a:bodyPr wrap="square" anchor="t">
            <a:spAutoFit/>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A6C7D2-5F9E-D443-A923-7514307BE544}" type="datetime1">
              <a:rPr lang="en-CA" smtClean="0"/>
              <a:pPr/>
              <a:t>2025-02-04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pic>
        <p:nvPicPr>
          <p:cNvPr id="8" name="Picture 7" descr="A white letter in a circle&#10;&#10;Description automatically generated with low confidence">
            <a:extLst>
              <a:ext uri="{FF2B5EF4-FFF2-40B4-BE49-F238E27FC236}">
                <a16:creationId xmlns:a16="http://schemas.microsoft.com/office/drawing/2014/main" id="{3FCDDB18-304C-0A76-1BED-C72F10CB74A4}"/>
              </a:ext>
            </a:extLst>
          </p:cNvPr>
          <p:cNvPicPr>
            <a:picLocks noChangeAspect="1"/>
          </p:cNvPicPr>
          <p:nvPr userDrawn="1"/>
        </p:nvPicPr>
        <p:blipFill>
          <a:blip r:embed="rId2"/>
          <a:stretch>
            <a:fillRect/>
          </a:stretch>
        </p:blipFill>
        <p:spPr>
          <a:xfrm>
            <a:off x="9146158" y="383796"/>
            <a:ext cx="344775" cy="344775"/>
          </a:xfrm>
          <a:prstGeom prst="rect">
            <a:avLst/>
          </a:prstGeom>
        </p:spPr>
      </p:pic>
      <p:cxnSp>
        <p:nvCxnSpPr>
          <p:cNvPr id="10" name="Straight Connector 9">
            <a:extLst>
              <a:ext uri="{FF2B5EF4-FFF2-40B4-BE49-F238E27FC236}">
                <a16:creationId xmlns:a16="http://schemas.microsoft.com/office/drawing/2014/main" id="{0A339585-E8E4-9D5B-0EDF-918F8E0E876B}"/>
              </a:ext>
            </a:extLst>
          </p:cNvPr>
          <p:cNvCxnSpPr>
            <a:cxnSpLocks/>
          </p:cNvCxnSpPr>
          <p:nvPr userDrawn="1"/>
        </p:nvCxnSpPr>
        <p:spPr>
          <a:xfrm>
            <a:off x="594359" y="1307592"/>
            <a:ext cx="8869681"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a:extLst>
              <a:ext uri="{FF2B5EF4-FFF2-40B4-BE49-F238E27FC236}">
                <a16:creationId xmlns:a16="http://schemas.microsoft.com/office/drawing/2014/main" id="{E5A04667-F2C0-B6A3-E5D3-3197BC1C7A88}"/>
              </a:ext>
            </a:extLst>
          </p:cNvPr>
          <p:cNvSpPr>
            <a:spLocks noGrp="1"/>
          </p:cNvSpPr>
          <p:nvPr>
            <p:ph idx="1" hasCustomPrompt="1"/>
          </p:nvPr>
        </p:nvSpPr>
        <p:spPr>
          <a:xfrm>
            <a:off x="594359" y="1504559"/>
            <a:ext cx="8869679" cy="5443209"/>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
        <p:nvSpPr>
          <p:cNvPr id="3" name="Rounded Rectangle 3">
            <a:extLst>
              <a:ext uri="{FF2B5EF4-FFF2-40B4-BE49-F238E27FC236}">
                <a16:creationId xmlns:a16="http://schemas.microsoft.com/office/drawing/2014/main" id="{414B9697-69CB-6219-CFB9-C0397A25DFC5}"/>
              </a:ext>
            </a:extLst>
          </p:cNvPr>
          <p:cNvSpPr/>
          <p:nvPr userDrawn="1"/>
        </p:nvSpPr>
        <p:spPr>
          <a:xfrm>
            <a:off x="472530" y="491350"/>
            <a:ext cx="6158670" cy="2743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a:solidFill>
                  <a:schemeClr val="tx1"/>
                </a:solidFill>
                <a:latin typeface="Montserrat" pitchFamily="2" charset="77"/>
              </a:rPr>
              <a:t>SABIUS INSTITUTIONAL PRIVATE MANDATE – 4</a:t>
            </a:r>
            <a:r>
              <a:rPr lang="en-US" sz="1200" b="1" baseline="30000">
                <a:solidFill>
                  <a:schemeClr val="tx1"/>
                </a:solidFill>
                <a:latin typeface="Montserrat" pitchFamily="2" charset="77"/>
              </a:rPr>
              <a:t>th</a:t>
            </a:r>
            <a:r>
              <a:rPr lang="en-US" sz="1200" b="1">
                <a:solidFill>
                  <a:schemeClr val="tx1"/>
                </a:solidFill>
                <a:latin typeface="Montserrat" pitchFamily="2" charset="77"/>
              </a:rPr>
              <a:t>  QUARTER 2023 REPORT</a:t>
            </a:r>
          </a:p>
        </p:txBody>
      </p:sp>
    </p:spTree>
    <p:extLst>
      <p:ext uri="{BB962C8B-B14F-4D97-AF65-F5344CB8AC3E}">
        <p14:creationId xmlns:p14="http://schemas.microsoft.com/office/powerpoint/2010/main" val="391888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Page 1:1:1 Ratio">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24615"/>
            <a:ext cx="8869680" cy="179536"/>
          </a:xfrm>
        </p:spPr>
        <p:txBody>
          <a:bodyPr wrap="square" anchor="t">
            <a:spAutoFit/>
          </a:bodyPr>
          <a:lstStyle>
            <a:lvl1pPr>
              <a:lnSpc>
                <a:spcPts val="1400"/>
              </a:lnSpc>
              <a:defRPr sz="1200" b="1">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A013806A-8AD1-8B4D-8A9B-D5EADB2D8503}" type="datetime1">
              <a:rPr lang="en-CA" smtClean="0"/>
              <a:pPr/>
              <a:t>2025-02-04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cxnSp>
        <p:nvCxnSpPr>
          <p:cNvPr id="20" name="Straight Connector 19">
            <a:extLst>
              <a:ext uri="{FF2B5EF4-FFF2-40B4-BE49-F238E27FC236}">
                <a16:creationId xmlns:a16="http://schemas.microsoft.com/office/drawing/2014/main" id="{F5208563-7019-E6E9-D5E6-E018F43CD9FA}"/>
              </a:ext>
            </a:extLst>
          </p:cNvPr>
          <p:cNvCxnSpPr/>
          <p:nvPr userDrawn="1"/>
        </p:nvCxnSpPr>
        <p:spPr>
          <a:xfrm>
            <a:off x="594360"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D88143B-B093-A9AE-FC52-0ADC7A8AFC8F}"/>
              </a:ext>
            </a:extLst>
          </p:cNvPr>
          <p:cNvCxnSpPr/>
          <p:nvPr userDrawn="1"/>
        </p:nvCxnSpPr>
        <p:spPr>
          <a:xfrm>
            <a:off x="3630168"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628503B-A137-D8E8-973C-B88B30F4E760}"/>
              </a:ext>
            </a:extLst>
          </p:cNvPr>
          <p:cNvCxnSpPr/>
          <p:nvPr userDrawn="1"/>
        </p:nvCxnSpPr>
        <p:spPr>
          <a:xfrm>
            <a:off x="6665976"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21B3798C-E1BC-299A-2AD2-DB939573A11D}"/>
              </a:ext>
            </a:extLst>
          </p:cNvPr>
          <p:cNvSpPr>
            <a:spLocks noGrp="1"/>
          </p:cNvSpPr>
          <p:nvPr>
            <p:ph idx="13" hasCustomPrompt="1"/>
          </p:nvPr>
        </p:nvSpPr>
        <p:spPr>
          <a:xfrm>
            <a:off x="594359" y="1504558"/>
            <a:ext cx="8869679" cy="5443215"/>
          </a:xfrm>
        </p:spPr>
        <p:txBody>
          <a:bodyPr numCol="3"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pic>
        <p:nvPicPr>
          <p:cNvPr id="9" name="Picture 8" descr="A white letter in a circle&#10;&#10;Description automatically generated with low confidence">
            <a:extLst>
              <a:ext uri="{FF2B5EF4-FFF2-40B4-BE49-F238E27FC236}">
                <a16:creationId xmlns:a16="http://schemas.microsoft.com/office/drawing/2014/main" id="{CD7EE58A-A792-CCA4-C710-F615E7058858}"/>
              </a:ext>
            </a:extLst>
          </p:cNvPr>
          <p:cNvPicPr>
            <a:picLocks noChangeAspect="1"/>
          </p:cNvPicPr>
          <p:nvPr userDrawn="1"/>
        </p:nvPicPr>
        <p:blipFill>
          <a:blip r:embed="rId2"/>
          <a:stretch>
            <a:fillRect/>
          </a:stretch>
        </p:blipFill>
        <p:spPr>
          <a:xfrm>
            <a:off x="9146158" y="383796"/>
            <a:ext cx="344775" cy="344775"/>
          </a:xfrm>
          <a:prstGeom prst="rect">
            <a:avLst/>
          </a:prstGeom>
        </p:spPr>
      </p:pic>
      <p:sp>
        <p:nvSpPr>
          <p:cNvPr id="3" name="Rounded Rectangle 3">
            <a:extLst>
              <a:ext uri="{FF2B5EF4-FFF2-40B4-BE49-F238E27FC236}">
                <a16:creationId xmlns:a16="http://schemas.microsoft.com/office/drawing/2014/main" id="{7BF04996-071B-66A3-93CF-F49492383376}"/>
              </a:ext>
            </a:extLst>
          </p:cNvPr>
          <p:cNvSpPr/>
          <p:nvPr userDrawn="1"/>
        </p:nvSpPr>
        <p:spPr>
          <a:xfrm>
            <a:off x="472530" y="491350"/>
            <a:ext cx="6122670" cy="2743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a:solidFill>
                  <a:schemeClr val="tx1"/>
                </a:solidFill>
                <a:latin typeface="Montserrat" pitchFamily="2" charset="77"/>
              </a:rPr>
              <a:t>SABIUS INSTITUTIONAL PRIVATE MANDATE – 4</a:t>
            </a:r>
            <a:r>
              <a:rPr lang="en-US" sz="1200" b="1" baseline="30000">
                <a:solidFill>
                  <a:schemeClr val="tx1"/>
                </a:solidFill>
                <a:latin typeface="Montserrat" pitchFamily="2" charset="77"/>
              </a:rPr>
              <a:t>th</a:t>
            </a:r>
            <a:r>
              <a:rPr lang="en-US" sz="1200" b="1">
                <a:solidFill>
                  <a:schemeClr val="tx1"/>
                </a:solidFill>
                <a:latin typeface="Montserrat" pitchFamily="2" charset="77"/>
              </a:rPr>
              <a:t>  QUARTER 2023 REPORT</a:t>
            </a:r>
          </a:p>
        </p:txBody>
      </p:sp>
    </p:spTree>
    <p:extLst>
      <p:ext uri="{BB962C8B-B14F-4D97-AF65-F5344CB8AC3E}">
        <p14:creationId xmlns:p14="http://schemas.microsoft.com/office/powerpoint/2010/main" val="64880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Page 1:2 Ratio">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24615"/>
            <a:ext cx="8869680" cy="179536"/>
          </a:xfrm>
        </p:spPr>
        <p:txBody>
          <a:bodyPr wrap="square" anchor="t">
            <a:spAutoFit/>
          </a:bodyPr>
          <a:lstStyle>
            <a:lvl1pPr>
              <a:lnSpc>
                <a:spcPts val="1400"/>
              </a:lnSpc>
              <a:defRPr sz="1200" b="1">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E0C5A1CD-7DBB-5A47-BCD0-C4B096A6F295}" type="datetime1">
              <a:rPr lang="en-CA" smtClean="0"/>
              <a:pPr/>
              <a:t>2025-02-04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sp>
        <p:nvSpPr>
          <p:cNvPr id="7" name="Content Placeholder 2">
            <a:extLst>
              <a:ext uri="{FF2B5EF4-FFF2-40B4-BE49-F238E27FC236}">
                <a16:creationId xmlns:a16="http://schemas.microsoft.com/office/drawing/2014/main" id="{DF29175A-339A-8603-FB4B-43466BD9D306}"/>
              </a:ext>
            </a:extLst>
          </p:cNvPr>
          <p:cNvSpPr>
            <a:spLocks noGrp="1"/>
          </p:cNvSpPr>
          <p:nvPr>
            <p:ph idx="1" hasCustomPrompt="1"/>
          </p:nvPr>
        </p:nvSpPr>
        <p:spPr>
          <a:xfrm>
            <a:off x="594360" y="1504560"/>
            <a:ext cx="2798064" cy="5443219"/>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cxnSp>
        <p:nvCxnSpPr>
          <p:cNvPr id="8" name="Straight Connector 7">
            <a:extLst>
              <a:ext uri="{FF2B5EF4-FFF2-40B4-BE49-F238E27FC236}">
                <a16:creationId xmlns:a16="http://schemas.microsoft.com/office/drawing/2014/main" id="{E4E19E6C-FF4E-96A6-3157-49BD3D66204F}"/>
              </a:ext>
            </a:extLst>
          </p:cNvPr>
          <p:cNvCxnSpPr/>
          <p:nvPr userDrawn="1"/>
        </p:nvCxnSpPr>
        <p:spPr>
          <a:xfrm>
            <a:off x="594360"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5E29171-E5B1-863C-D25E-666EB99A6A74}"/>
              </a:ext>
            </a:extLst>
          </p:cNvPr>
          <p:cNvCxnSpPr>
            <a:cxnSpLocks/>
          </p:cNvCxnSpPr>
          <p:nvPr userDrawn="1"/>
        </p:nvCxnSpPr>
        <p:spPr>
          <a:xfrm>
            <a:off x="3630168" y="1307592"/>
            <a:ext cx="5833872"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275C996-6E34-BD9C-75E2-54259AC4FF42}"/>
              </a:ext>
            </a:extLst>
          </p:cNvPr>
          <p:cNvSpPr>
            <a:spLocks noGrp="1"/>
          </p:cNvSpPr>
          <p:nvPr>
            <p:ph idx="14" hasCustomPrompt="1"/>
          </p:nvPr>
        </p:nvSpPr>
        <p:spPr>
          <a:xfrm>
            <a:off x="3630166" y="1504559"/>
            <a:ext cx="5833871" cy="5443213"/>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pic>
        <p:nvPicPr>
          <p:cNvPr id="11" name="Picture 10" descr="A white letter in a circle&#10;&#10;Description automatically generated with low confidence">
            <a:extLst>
              <a:ext uri="{FF2B5EF4-FFF2-40B4-BE49-F238E27FC236}">
                <a16:creationId xmlns:a16="http://schemas.microsoft.com/office/drawing/2014/main" id="{4158A039-818F-1C36-530A-0850F123FCB3}"/>
              </a:ext>
            </a:extLst>
          </p:cNvPr>
          <p:cNvPicPr>
            <a:picLocks noChangeAspect="1"/>
          </p:cNvPicPr>
          <p:nvPr userDrawn="1"/>
        </p:nvPicPr>
        <p:blipFill>
          <a:blip r:embed="rId2"/>
          <a:stretch>
            <a:fillRect/>
          </a:stretch>
        </p:blipFill>
        <p:spPr>
          <a:xfrm>
            <a:off x="9146158" y="383796"/>
            <a:ext cx="344775" cy="344775"/>
          </a:xfrm>
          <a:prstGeom prst="rect">
            <a:avLst/>
          </a:prstGeom>
        </p:spPr>
      </p:pic>
      <p:sp>
        <p:nvSpPr>
          <p:cNvPr id="10" name="Rounded Rectangle 3">
            <a:extLst>
              <a:ext uri="{FF2B5EF4-FFF2-40B4-BE49-F238E27FC236}">
                <a16:creationId xmlns:a16="http://schemas.microsoft.com/office/drawing/2014/main" id="{2628B01A-ED28-80AA-95AA-38899FFE9E76}"/>
              </a:ext>
            </a:extLst>
          </p:cNvPr>
          <p:cNvSpPr/>
          <p:nvPr userDrawn="1"/>
        </p:nvSpPr>
        <p:spPr>
          <a:xfrm>
            <a:off x="472530" y="491350"/>
            <a:ext cx="6137070" cy="2743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a:solidFill>
                  <a:schemeClr val="tx1"/>
                </a:solidFill>
                <a:latin typeface="Montserrat" pitchFamily="2" charset="77"/>
              </a:rPr>
              <a:t>SABIUS INSTITUTIONAL PRIVATE MANDATE – 4</a:t>
            </a:r>
            <a:r>
              <a:rPr lang="en-US" sz="1200" b="1" baseline="30000">
                <a:solidFill>
                  <a:schemeClr val="tx1"/>
                </a:solidFill>
                <a:latin typeface="Montserrat" pitchFamily="2" charset="77"/>
              </a:rPr>
              <a:t>th</a:t>
            </a:r>
            <a:r>
              <a:rPr lang="en-US" sz="1200" b="1">
                <a:solidFill>
                  <a:schemeClr val="tx1"/>
                </a:solidFill>
                <a:latin typeface="Montserrat" pitchFamily="2" charset="77"/>
              </a:rPr>
              <a:t>  QUARTER 2023 REPORT</a:t>
            </a:r>
          </a:p>
        </p:txBody>
      </p:sp>
    </p:spTree>
    <p:extLst>
      <p:ext uri="{BB962C8B-B14F-4D97-AF65-F5344CB8AC3E}">
        <p14:creationId xmlns:p14="http://schemas.microsoft.com/office/powerpoint/2010/main" val="19268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Page 2:1 Ratio">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24615"/>
            <a:ext cx="8869680" cy="179536"/>
          </a:xfrm>
        </p:spPr>
        <p:txBody>
          <a:bodyPr wrap="square" anchor="t">
            <a:spAutoFit/>
          </a:bodyPr>
          <a:lstStyle>
            <a:lvl1pPr>
              <a:lnSpc>
                <a:spcPts val="1400"/>
              </a:lnSpc>
              <a:defRPr sz="1200" b="1">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486538A-1F5B-B848-8E47-E44635D2D083}" type="datetime1">
              <a:rPr lang="en-CA" smtClean="0"/>
              <a:pPr/>
              <a:t>2025-02-04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cxnSp>
        <p:nvCxnSpPr>
          <p:cNvPr id="8" name="Straight Connector 7">
            <a:extLst>
              <a:ext uri="{FF2B5EF4-FFF2-40B4-BE49-F238E27FC236}">
                <a16:creationId xmlns:a16="http://schemas.microsoft.com/office/drawing/2014/main" id="{B65E5D36-126D-BD2E-C0CE-C59287A9600F}"/>
              </a:ext>
            </a:extLst>
          </p:cNvPr>
          <p:cNvCxnSpPr>
            <a:cxnSpLocks/>
          </p:cNvCxnSpPr>
          <p:nvPr userDrawn="1"/>
        </p:nvCxnSpPr>
        <p:spPr>
          <a:xfrm>
            <a:off x="594360" y="1307592"/>
            <a:ext cx="5833872"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487161B-84E1-162C-525D-B02D3B5D60DB}"/>
              </a:ext>
            </a:extLst>
          </p:cNvPr>
          <p:cNvCxnSpPr/>
          <p:nvPr userDrawn="1"/>
        </p:nvCxnSpPr>
        <p:spPr>
          <a:xfrm>
            <a:off x="6665976" y="1307592"/>
            <a:ext cx="279806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147DE1F6-4484-1C96-3C5C-928AF0A70248}"/>
              </a:ext>
            </a:extLst>
          </p:cNvPr>
          <p:cNvSpPr>
            <a:spLocks noGrp="1"/>
          </p:cNvSpPr>
          <p:nvPr>
            <p:ph idx="13" hasCustomPrompt="1"/>
          </p:nvPr>
        </p:nvSpPr>
        <p:spPr>
          <a:xfrm>
            <a:off x="594360" y="1504559"/>
            <a:ext cx="5833872" cy="5443205"/>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
        <p:nvSpPr>
          <p:cNvPr id="11" name="Content Placeholder 2">
            <a:extLst>
              <a:ext uri="{FF2B5EF4-FFF2-40B4-BE49-F238E27FC236}">
                <a16:creationId xmlns:a16="http://schemas.microsoft.com/office/drawing/2014/main" id="{DC2FCAB0-82F3-2FA8-6DC4-B93AD024D83B}"/>
              </a:ext>
            </a:extLst>
          </p:cNvPr>
          <p:cNvSpPr>
            <a:spLocks noGrp="1"/>
          </p:cNvSpPr>
          <p:nvPr>
            <p:ph idx="1" hasCustomPrompt="1"/>
          </p:nvPr>
        </p:nvSpPr>
        <p:spPr>
          <a:xfrm>
            <a:off x="6665975" y="1504560"/>
            <a:ext cx="2798064" cy="5443213"/>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pic>
        <p:nvPicPr>
          <p:cNvPr id="10" name="Picture 9" descr="A white letter in a circle&#10;&#10;Description automatically generated with low confidence">
            <a:extLst>
              <a:ext uri="{FF2B5EF4-FFF2-40B4-BE49-F238E27FC236}">
                <a16:creationId xmlns:a16="http://schemas.microsoft.com/office/drawing/2014/main" id="{BA1CB0DD-D266-33E2-0C5C-2C8012A14147}"/>
              </a:ext>
            </a:extLst>
          </p:cNvPr>
          <p:cNvPicPr>
            <a:picLocks noChangeAspect="1"/>
          </p:cNvPicPr>
          <p:nvPr userDrawn="1"/>
        </p:nvPicPr>
        <p:blipFill>
          <a:blip r:embed="rId2"/>
          <a:stretch>
            <a:fillRect/>
          </a:stretch>
        </p:blipFill>
        <p:spPr>
          <a:xfrm>
            <a:off x="9146158" y="383796"/>
            <a:ext cx="344775" cy="344775"/>
          </a:xfrm>
          <a:prstGeom prst="rect">
            <a:avLst/>
          </a:prstGeom>
        </p:spPr>
      </p:pic>
      <p:sp>
        <p:nvSpPr>
          <p:cNvPr id="7" name="Rounded Rectangle 3">
            <a:extLst>
              <a:ext uri="{FF2B5EF4-FFF2-40B4-BE49-F238E27FC236}">
                <a16:creationId xmlns:a16="http://schemas.microsoft.com/office/drawing/2014/main" id="{40E6082B-7D98-2EAE-C922-7C18A50D54AD}"/>
              </a:ext>
            </a:extLst>
          </p:cNvPr>
          <p:cNvSpPr/>
          <p:nvPr userDrawn="1"/>
        </p:nvSpPr>
        <p:spPr>
          <a:xfrm>
            <a:off x="472530" y="491350"/>
            <a:ext cx="6193445" cy="2743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a:solidFill>
                  <a:schemeClr val="tx1"/>
                </a:solidFill>
                <a:latin typeface="Montserrat" pitchFamily="2" charset="77"/>
              </a:rPr>
              <a:t>SABIUS INSTITUTIONAL PRIVATE MANDATE – 4</a:t>
            </a:r>
            <a:r>
              <a:rPr lang="en-US" sz="1200" b="1" baseline="30000">
                <a:solidFill>
                  <a:schemeClr val="tx1"/>
                </a:solidFill>
                <a:latin typeface="Montserrat" pitchFamily="2" charset="77"/>
              </a:rPr>
              <a:t>th</a:t>
            </a:r>
            <a:r>
              <a:rPr lang="en-US" sz="1200" b="1">
                <a:solidFill>
                  <a:schemeClr val="tx1"/>
                </a:solidFill>
                <a:latin typeface="Montserrat" pitchFamily="2" charset="77"/>
              </a:rPr>
              <a:t>  QUARTER 2023 REPORT</a:t>
            </a:r>
          </a:p>
        </p:txBody>
      </p:sp>
    </p:spTree>
    <p:extLst>
      <p:ext uri="{BB962C8B-B14F-4D97-AF65-F5344CB8AC3E}">
        <p14:creationId xmlns:p14="http://schemas.microsoft.com/office/powerpoint/2010/main" val="1477241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Page 3 Ratio">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24615"/>
            <a:ext cx="8869680" cy="179536"/>
          </a:xfrm>
        </p:spPr>
        <p:txBody>
          <a:bodyPr wrap="square" anchor="t">
            <a:spAutoFit/>
          </a:bodyPr>
          <a:lstStyle>
            <a:lvl1pPr>
              <a:lnSpc>
                <a:spcPts val="1400"/>
              </a:lnSpc>
              <a:defRPr sz="1200" b="1">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077D43D-E675-1E46-921B-D8F053DFF1FC}" type="datetime1">
              <a:rPr lang="en-CA" smtClean="0"/>
              <a:pPr/>
              <a:t>2025-02-04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cxnSp>
        <p:nvCxnSpPr>
          <p:cNvPr id="11" name="Straight Connector 10">
            <a:extLst>
              <a:ext uri="{FF2B5EF4-FFF2-40B4-BE49-F238E27FC236}">
                <a16:creationId xmlns:a16="http://schemas.microsoft.com/office/drawing/2014/main" id="{5F389BA8-7FD2-83C0-326F-D0ED8635157C}"/>
              </a:ext>
            </a:extLst>
          </p:cNvPr>
          <p:cNvCxnSpPr>
            <a:cxnSpLocks/>
          </p:cNvCxnSpPr>
          <p:nvPr userDrawn="1"/>
        </p:nvCxnSpPr>
        <p:spPr>
          <a:xfrm>
            <a:off x="594359" y="1307592"/>
            <a:ext cx="8869681"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5C8CB4EA-C3B8-D9BB-49FA-986731692FE2}"/>
              </a:ext>
            </a:extLst>
          </p:cNvPr>
          <p:cNvSpPr>
            <a:spLocks noGrp="1"/>
          </p:cNvSpPr>
          <p:nvPr>
            <p:ph idx="1" hasCustomPrompt="1"/>
          </p:nvPr>
        </p:nvSpPr>
        <p:spPr>
          <a:xfrm>
            <a:off x="594359" y="1504559"/>
            <a:ext cx="8869679" cy="5443209"/>
          </a:xfrm>
        </p:spPr>
        <p:txBody>
          <a:bodyPr numCol="1" spcCol="237744"/>
          <a:lstStyle>
            <a:lvl1pPr marL="0" indent="0">
              <a:lnSpc>
                <a:spcPts val="1700"/>
              </a:lnSpc>
              <a:spcBef>
                <a:spcPts val="0"/>
              </a:spcBef>
              <a:spcAft>
                <a:spcPts val="700"/>
              </a:spcAft>
              <a:buNone/>
              <a:tabLst/>
              <a:defRPr sz="1200" b="1">
                <a:solidFill>
                  <a:schemeClr val="bg1"/>
                </a:solidFill>
                <a:latin typeface="Georgia" panose="02040502050405020303" pitchFamily="18" charset="0"/>
              </a:defRPr>
            </a:lvl1pPr>
            <a:lvl2pPr marL="0" indent="0">
              <a:lnSpc>
                <a:spcPts val="1400"/>
              </a:lnSpc>
              <a:spcBef>
                <a:spcPts val="0"/>
              </a:spcBef>
              <a:spcAft>
                <a:spcPts val="700"/>
              </a:spcAft>
              <a:buNone/>
              <a:tabLst/>
              <a:defRPr sz="1000" b="1" i="0">
                <a:solidFill>
                  <a:schemeClr val="bg1"/>
                </a:solidFill>
                <a:latin typeface="Montserrat" pitchFamily="2" charset="77"/>
              </a:defRPr>
            </a:lvl2pPr>
            <a:lvl3pPr marL="0" indent="0">
              <a:lnSpc>
                <a:spcPts val="2100"/>
              </a:lnSpc>
              <a:spcBef>
                <a:spcPts val="0"/>
              </a:spcBef>
              <a:spcAft>
                <a:spcPts val="1400"/>
              </a:spcAft>
              <a:buNone/>
              <a:tabLst/>
              <a:defRPr sz="1400" b="1">
                <a:solidFill>
                  <a:schemeClr val="bg1"/>
                </a:solidFill>
                <a:latin typeface="Georgia" panose="02040502050405020303" pitchFamily="18" charset="0"/>
              </a:defRPr>
            </a:lvl3pPr>
            <a:lvl4pPr marL="7938" indent="0">
              <a:spcAft>
                <a:spcPts val="700"/>
              </a:spcAft>
              <a:buNone/>
              <a:tabLst/>
              <a:defRPr>
                <a:solidFill>
                  <a:schemeClr val="bg1"/>
                </a:solidFill>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pic>
        <p:nvPicPr>
          <p:cNvPr id="8" name="Picture 7" descr="A white letter in a circle&#10;&#10;Description automatically generated with low confidence">
            <a:extLst>
              <a:ext uri="{FF2B5EF4-FFF2-40B4-BE49-F238E27FC236}">
                <a16:creationId xmlns:a16="http://schemas.microsoft.com/office/drawing/2014/main" id="{F9FAA92C-ADC4-93B0-4FF0-2D79514D164C}"/>
              </a:ext>
            </a:extLst>
          </p:cNvPr>
          <p:cNvPicPr>
            <a:picLocks noChangeAspect="1"/>
          </p:cNvPicPr>
          <p:nvPr userDrawn="1"/>
        </p:nvPicPr>
        <p:blipFill>
          <a:blip r:embed="rId2"/>
          <a:stretch>
            <a:fillRect/>
          </a:stretch>
        </p:blipFill>
        <p:spPr>
          <a:xfrm>
            <a:off x="9146158" y="383796"/>
            <a:ext cx="344775" cy="344775"/>
          </a:xfrm>
          <a:prstGeom prst="rect">
            <a:avLst/>
          </a:prstGeom>
        </p:spPr>
      </p:pic>
      <p:sp>
        <p:nvSpPr>
          <p:cNvPr id="3" name="Rounded Rectangle 3">
            <a:extLst>
              <a:ext uri="{FF2B5EF4-FFF2-40B4-BE49-F238E27FC236}">
                <a16:creationId xmlns:a16="http://schemas.microsoft.com/office/drawing/2014/main" id="{300EBEEF-EBFC-EBB4-8E47-551C974EE962}"/>
              </a:ext>
            </a:extLst>
          </p:cNvPr>
          <p:cNvSpPr/>
          <p:nvPr userDrawn="1"/>
        </p:nvSpPr>
        <p:spPr>
          <a:xfrm>
            <a:off x="472530" y="491350"/>
            <a:ext cx="6137070" cy="2743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a:solidFill>
                  <a:schemeClr val="tx1"/>
                </a:solidFill>
                <a:latin typeface="Montserrat" pitchFamily="2" charset="77"/>
              </a:rPr>
              <a:t>SABIUS INSTITUTIONAL PRIVATE MANDATE – 4</a:t>
            </a:r>
            <a:r>
              <a:rPr lang="en-US" sz="1200" b="1" baseline="30000">
                <a:solidFill>
                  <a:schemeClr val="tx1"/>
                </a:solidFill>
                <a:latin typeface="Montserrat" pitchFamily="2" charset="77"/>
              </a:rPr>
              <a:t>th</a:t>
            </a:r>
            <a:r>
              <a:rPr lang="en-US" sz="1200" b="1">
                <a:solidFill>
                  <a:schemeClr val="tx1"/>
                </a:solidFill>
                <a:latin typeface="Montserrat" pitchFamily="2" charset="77"/>
              </a:rPr>
              <a:t>  QUARTER 2023 REPORT</a:t>
            </a:r>
          </a:p>
        </p:txBody>
      </p:sp>
    </p:spTree>
    <p:extLst>
      <p:ext uri="{BB962C8B-B14F-4D97-AF65-F5344CB8AC3E}">
        <p14:creationId xmlns:p14="http://schemas.microsoft.com/office/powerpoint/2010/main" val="3204570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age">
    <p:bg>
      <p:bgPr>
        <a:gradFill>
          <a:gsLst>
            <a:gs pos="0">
              <a:schemeClr val="accent1"/>
            </a:gs>
            <a:gs pos="100000">
              <a:schemeClr val="accent1">
                <a:lumMod val="50000"/>
              </a:schemeClr>
            </a:gs>
          </a:gsLst>
          <a:lin ang="42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DBFE0CF-A813-504B-8041-B25D2E7D9705}" type="datetime1">
              <a:rPr lang="en-CA" smtClean="0"/>
              <a:pPr/>
              <a:t>2025-02-04</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5F51E81-AAE7-994D-8540-B49F2D662D58}" type="slidenum">
              <a:rPr lang="en-US" smtClean="0"/>
              <a:pPr/>
              <a:t>‹#›</a:t>
            </a:fld>
            <a:endParaRPr lang="en-US"/>
          </a:p>
        </p:txBody>
      </p:sp>
      <p:pic>
        <p:nvPicPr>
          <p:cNvPr id="6" name="Picture 5" descr="A white letter in a circle&#10;&#10;Description automatically generated with low confidence">
            <a:extLst>
              <a:ext uri="{FF2B5EF4-FFF2-40B4-BE49-F238E27FC236}">
                <a16:creationId xmlns:a16="http://schemas.microsoft.com/office/drawing/2014/main" id="{7EF719CB-80C4-D973-F7DF-655172182D52}"/>
              </a:ext>
            </a:extLst>
          </p:cNvPr>
          <p:cNvPicPr>
            <a:picLocks noChangeAspect="1"/>
          </p:cNvPicPr>
          <p:nvPr userDrawn="1"/>
        </p:nvPicPr>
        <p:blipFill>
          <a:blip r:embed="rId2"/>
          <a:stretch>
            <a:fillRect/>
          </a:stretch>
        </p:blipFill>
        <p:spPr>
          <a:xfrm>
            <a:off x="9146158" y="383796"/>
            <a:ext cx="344775" cy="344775"/>
          </a:xfrm>
          <a:prstGeom prst="rect">
            <a:avLst/>
          </a:prstGeom>
        </p:spPr>
      </p:pic>
      <p:sp>
        <p:nvSpPr>
          <p:cNvPr id="7" name="Rounded Rectangle 3">
            <a:extLst>
              <a:ext uri="{FF2B5EF4-FFF2-40B4-BE49-F238E27FC236}">
                <a16:creationId xmlns:a16="http://schemas.microsoft.com/office/drawing/2014/main" id="{61088A80-3BB3-A7BE-72DC-4C6C7E8877A9}"/>
              </a:ext>
            </a:extLst>
          </p:cNvPr>
          <p:cNvSpPr/>
          <p:nvPr userDrawn="1"/>
        </p:nvSpPr>
        <p:spPr>
          <a:xfrm>
            <a:off x="472530" y="491350"/>
            <a:ext cx="6194670" cy="27432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a:solidFill>
                  <a:schemeClr val="tx1"/>
                </a:solidFill>
                <a:latin typeface="Montserrat" pitchFamily="2" charset="77"/>
              </a:rPr>
              <a:t>SABIUS INSTITUTIONAL PRIVATE MANDATE – 4</a:t>
            </a:r>
            <a:r>
              <a:rPr lang="en-US" sz="1200" b="1" baseline="30000">
                <a:solidFill>
                  <a:schemeClr val="tx1"/>
                </a:solidFill>
                <a:latin typeface="Montserrat" pitchFamily="2" charset="77"/>
              </a:rPr>
              <a:t>th</a:t>
            </a:r>
            <a:r>
              <a:rPr lang="en-US" sz="1200" b="1">
                <a:solidFill>
                  <a:schemeClr val="tx1"/>
                </a:solidFill>
                <a:latin typeface="Montserrat" pitchFamily="2" charset="77"/>
              </a:rPr>
              <a:t>  QUARTER 2023 REPORT</a:t>
            </a:r>
          </a:p>
        </p:txBody>
      </p:sp>
    </p:spTree>
    <p:extLst>
      <p:ext uri="{BB962C8B-B14F-4D97-AF65-F5344CB8AC3E}">
        <p14:creationId xmlns:p14="http://schemas.microsoft.com/office/powerpoint/2010/main" val="286103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Lead 1:1:1 Rat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54685"/>
            <a:ext cx="8869680" cy="332399"/>
          </a:xfrm>
        </p:spPr>
        <p:txBody>
          <a:bodyPr wrap="square" anchor="t">
            <a:spAutoFit/>
          </a:bodyPr>
          <a:lstStyle/>
          <a:p>
            <a:r>
              <a:rPr lang="en-US"/>
              <a:t>CLICK TO EDIT MASTER TITLE STYLE</a:t>
            </a:r>
          </a:p>
        </p:txBody>
      </p:sp>
      <p:sp>
        <p:nvSpPr>
          <p:cNvPr id="4" name="Date Placeholder 3"/>
          <p:cNvSpPr>
            <a:spLocks noGrp="1"/>
          </p:cNvSpPr>
          <p:nvPr>
            <p:ph type="dt" sz="half" idx="10"/>
          </p:nvPr>
        </p:nvSpPr>
        <p:spPr/>
        <p:txBody>
          <a:bodyPr/>
          <a:lstStyle/>
          <a:p>
            <a:fld id="{54010F91-27F0-AC4D-A25C-4FB2EB47D897}" type="datetime1">
              <a:rPr lang="en-CA" smtClean="0"/>
              <a:t>2025-02-04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51E81-AAE7-994D-8540-B49F2D662D58}" type="slidenum">
              <a:rPr lang="en-US" smtClean="0"/>
              <a:t>‹#›</a:t>
            </a:fld>
            <a:endParaRPr lang="en-US"/>
          </a:p>
        </p:txBody>
      </p:sp>
      <p:pic>
        <p:nvPicPr>
          <p:cNvPr id="7" name="Picture 6" descr="A picture containing black, darkness&#10;&#10;Description automatically generated">
            <a:extLst>
              <a:ext uri="{FF2B5EF4-FFF2-40B4-BE49-F238E27FC236}">
                <a16:creationId xmlns:a16="http://schemas.microsoft.com/office/drawing/2014/main" id="{1656C57A-3AB1-9193-7249-ED11D17188EA}"/>
              </a:ext>
            </a:extLst>
          </p:cNvPr>
          <p:cNvPicPr>
            <a:picLocks noChangeAspect="1"/>
          </p:cNvPicPr>
          <p:nvPr userDrawn="1"/>
        </p:nvPicPr>
        <p:blipFill>
          <a:blip r:embed="rId2">
            <a:alphaModFix amt="40000"/>
          </a:blip>
          <a:stretch>
            <a:fillRect/>
          </a:stretch>
        </p:blipFill>
        <p:spPr>
          <a:xfrm>
            <a:off x="9119263" y="463929"/>
            <a:ext cx="344775" cy="344775"/>
          </a:xfrm>
          <a:prstGeom prst="rect">
            <a:avLst/>
          </a:prstGeom>
        </p:spPr>
      </p:pic>
      <p:cxnSp>
        <p:nvCxnSpPr>
          <p:cNvPr id="10" name="Straight Connector 9">
            <a:extLst>
              <a:ext uri="{FF2B5EF4-FFF2-40B4-BE49-F238E27FC236}">
                <a16:creationId xmlns:a16="http://schemas.microsoft.com/office/drawing/2014/main" id="{2294497B-E114-A49D-D5AF-C00513D02C6E}"/>
              </a:ext>
            </a:extLst>
          </p:cNvPr>
          <p:cNvCxnSpPr/>
          <p:nvPr userDrawn="1"/>
        </p:nvCxnSpPr>
        <p:spPr>
          <a:xfrm>
            <a:off x="594360" y="1307592"/>
            <a:ext cx="2798064"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226BEA3-6278-5439-CFA4-6665F7A48893}"/>
              </a:ext>
            </a:extLst>
          </p:cNvPr>
          <p:cNvCxnSpPr/>
          <p:nvPr userDrawn="1"/>
        </p:nvCxnSpPr>
        <p:spPr>
          <a:xfrm>
            <a:off x="3630168" y="1307592"/>
            <a:ext cx="2798064"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A7ADE03-48E7-08F1-B448-B76449BD4EB3}"/>
              </a:ext>
            </a:extLst>
          </p:cNvPr>
          <p:cNvCxnSpPr/>
          <p:nvPr userDrawn="1"/>
        </p:nvCxnSpPr>
        <p:spPr>
          <a:xfrm>
            <a:off x="6665976" y="1307592"/>
            <a:ext cx="2798064"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6E4C9160-7C56-30E6-5150-160B5E922A03}"/>
              </a:ext>
            </a:extLst>
          </p:cNvPr>
          <p:cNvSpPr>
            <a:spLocks noGrp="1"/>
          </p:cNvSpPr>
          <p:nvPr>
            <p:ph idx="13" hasCustomPrompt="1"/>
          </p:nvPr>
        </p:nvSpPr>
        <p:spPr>
          <a:xfrm>
            <a:off x="594359" y="1504559"/>
            <a:ext cx="8869679" cy="5443213"/>
          </a:xfrm>
        </p:spPr>
        <p:txBody>
          <a:bodyPr numCol="3"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Tree>
    <p:extLst>
      <p:ext uri="{BB962C8B-B14F-4D97-AF65-F5344CB8AC3E}">
        <p14:creationId xmlns:p14="http://schemas.microsoft.com/office/powerpoint/2010/main" val="292143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Lead 1:2 Rat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54685"/>
            <a:ext cx="8869680" cy="332399"/>
          </a:xfrm>
        </p:spPr>
        <p:txBody>
          <a:bodyPr wrap="square" anchor="t">
            <a:spAutoFit/>
          </a:bodyPr>
          <a:lstStyle/>
          <a:p>
            <a:r>
              <a:rPr lang="en-US"/>
              <a:t>CLICK TO EDIT MASTER TITLE STYLE</a:t>
            </a:r>
          </a:p>
        </p:txBody>
      </p:sp>
      <p:sp>
        <p:nvSpPr>
          <p:cNvPr id="4" name="Date Placeholder 3"/>
          <p:cNvSpPr>
            <a:spLocks noGrp="1"/>
          </p:cNvSpPr>
          <p:nvPr>
            <p:ph type="dt" sz="half" idx="10"/>
          </p:nvPr>
        </p:nvSpPr>
        <p:spPr/>
        <p:txBody>
          <a:bodyPr/>
          <a:lstStyle/>
          <a:p>
            <a:fld id="{F9E56627-FF57-BA45-B115-6886665B7F60}" type="datetime1">
              <a:rPr lang="en-CA" smtClean="0"/>
              <a:t>2025-02-04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51E81-AAE7-994D-8540-B49F2D662D58}" type="slidenum">
              <a:rPr lang="en-US" smtClean="0"/>
              <a:t>‹#›</a:t>
            </a:fld>
            <a:endParaRPr lang="en-US"/>
          </a:p>
        </p:txBody>
      </p:sp>
      <p:sp>
        <p:nvSpPr>
          <p:cNvPr id="10" name="Content Placeholder 2">
            <a:extLst>
              <a:ext uri="{FF2B5EF4-FFF2-40B4-BE49-F238E27FC236}">
                <a16:creationId xmlns:a16="http://schemas.microsoft.com/office/drawing/2014/main" id="{D73430A3-E431-7FC1-908C-1308D56C514E}"/>
              </a:ext>
            </a:extLst>
          </p:cNvPr>
          <p:cNvSpPr>
            <a:spLocks noGrp="1"/>
          </p:cNvSpPr>
          <p:nvPr>
            <p:ph idx="1" hasCustomPrompt="1"/>
          </p:nvPr>
        </p:nvSpPr>
        <p:spPr>
          <a:xfrm>
            <a:off x="594360" y="1504560"/>
            <a:ext cx="2798064" cy="5443216"/>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cxnSp>
        <p:nvCxnSpPr>
          <p:cNvPr id="11" name="Straight Connector 10">
            <a:extLst>
              <a:ext uri="{FF2B5EF4-FFF2-40B4-BE49-F238E27FC236}">
                <a16:creationId xmlns:a16="http://schemas.microsoft.com/office/drawing/2014/main" id="{B05B3EC2-CD1B-6F6B-14A2-8193770DD5C4}"/>
              </a:ext>
            </a:extLst>
          </p:cNvPr>
          <p:cNvCxnSpPr/>
          <p:nvPr userDrawn="1"/>
        </p:nvCxnSpPr>
        <p:spPr>
          <a:xfrm>
            <a:off x="594360" y="1307592"/>
            <a:ext cx="2798064"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B140214-B476-AEF6-EBE2-E4E7F3CE99A9}"/>
              </a:ext>
            </a:extLst>
          </p:cNvPr>
          <p:cNvCxnSpPr>
            <a:cxnSpLocks/>
          </p:cNvCxnSpPr>
          <p:nvPr userDrawn="1"/>
        </p:nvCxnSpPr>
        <p:spPr>
          <a:xfrm>
            <a:off x="3630168" y="1307592"/>
            <a:ext cx="5833872"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CAF46E1A-AE22-A854-CCBB-75136CB0F404}"/>
              </a:ext>
            </a:extLst>
          </p:cNvPr>
          <p:cNvSpPr>
            <a:spLocks noGrp="1"/>
          </p:cNvSpPr>
          <p:nvPr>
            <p:ph idx="14" hasCustomPrompt="1"/>
          </p:nvPr>
        </p:nvSpPr>
        <p:spPr>
          <a:xfrm>
            <a:off x="3630166" y="1504560"/>
            <a:ext cx="5833871" cy="5443218"/>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pic>
        <p:nvPicPr>
          <p:cNvPr id="8" name="Picture 7" descr="A picture containing black, darkness&#10;&#10;Description automatically generated">
            <a:extLst>
              <a:ext uri="{FF2B5EF4-FFF2-40B4-BE49-F238E27FC236}">
                <a16:creationId xmlns:a16="http://schemas.microsoft.com/office/drawing/2014/main" id="{0F6A9BC1-2E0A-3566-44BF-6566005FA69D}"/>
              </a:ext>
            </a:extLst>
          </p:cNvPr>
          <p:cNvPicPr>
            <a:picLocks noChangeAspect="1"/>
          </p:cNvPicPr>
          <p:nvPr userDrawn="1"/>
        </p:nvPicPr>
        <p:blipFill>
          <a:blip r:embed="rId2">
            <a:alphaModFix amt="40000"/>
          </a:blip>
          <a:stretch>
            <a:fillRect/>
          </a:stretch>
        </p:blipFill>
        <p:spPr>
          <a:xfrm>
            <a:off x="9119263" y="463929"/>
            <a:ext cx="344775" cy="344775"/>
          </a:xfrm>
          <a:prstGeom prst="rect">
            <a:avLst/>
          </a:prstGeom>
        </p:spPr>
      </p:pic>
    </p:spTree>
    <p:extLst>
      <p:ext uri="{BB962C8B-B14F-4D97-AF65-F5344CB8AC3E}">
        <p14:creationId xmlns:p14="http://schemas.microsoft.com/office/powerpoint/2010/main" val="99507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Lead 2:1 Rat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54685"/>
            <a:ext cx="8869680" cy="332399"/>
          </a:xfrm>
        </p:spPr>
        <p:txBody>
          <a:bodyPr wrap="square" anchor="t">
            <a:spAutoFit/>
          </a:bodyPr>
          <a:lstStyle/>
          <a:p>
            <a:r>
              <a:rPr lang="en-US"/>
              <a:t>CLICK TO EDIT MASTER TITLE STYLE</a:t>
            </a:r>
          </a:p>
        </p:txBody>
      </p:sp>
      <p:sp>
        <p:nvSpPr>
          <p:cNvPr id="4" name="Date Placeholder 3"/>
          <p:cNvSpPr>
            <a:spLocks noGrp="1"/>
          </p:cNvSpPr>
          <p:nvPr>
            <p:ph type="dt" sz="half" idx="10"/>
          </p:nvPr>
        </p:nvSpPr>
        <p:spPr/>
        <p:txBody>
          <a:bodyPr/>
          <a:lstStyle/>
          <a:p>
            <a:fld id="{E35D598A-8E9C-5B4A-880A-8006BEC2AB62}" type="datetime1">
              <a:rPr lang="en-CA" smtClean="0"/>
              <a:t>2025-02-04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51E81-AAE7-994D-8540-B49F2D662D58}" type="slidenum">
              <a:rPr lang="en-US" smtClean="0"/>
              <a:t>‹#›</a:t>
            </a:fld>
            <a:endParaRPr lang="en-US"/>
          </a:p>
        </p:txBody>
      </p:sp>
      <p:cxnSp>
        <p:nvCxnSpPr>
          <p:cNvPr id="12" name="Straight Connector 11">
            <a:extLst>
              <a:ext uri="{FF2B5EF4-FFF2-40B4-BE49-F238E27FC236}">
                <a16:creationId xmlns:a16="http://schemas.microsoft.com/office/drawing/2014/main" id="{88E18755-8DEC-649D-6D22-93546F052341}"/>
              </a:ext>
            </a:extLst>
          </p:cNvPr>
          <p:cNvCxnSpPr>
            <a:cxnSpLocks/>
          </p:cNvCxnSpPr>
          <p:nvPr userDrawn="1"/>
        </p:nvCxnSpPr>
        <p:spPr>
          <a:xfrm>
            <a:off x="594360" y="1307592"/>
            <a:ext cx="5833872" cy="0"/>
          </a:xfrm>
          <a:prstGeom prst="line">
            <a:avLst/>
          </a:prstGeom>
          <a:ln w="12700">
            <a:solidFill>
              <a:srgbClr val="5C3D9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34F196D-5447-794A-5A97-5F5990448CDE}"/>
              </a:ext>
            </a:extLst>
          </p:cNvPr>
          <p:cNvCxnSpPr/>
          <p:nvPr userDrawn="1"/>
        </p:nvCxnSpPr>
        <p:spPr>
          <a:xfrm>
            <a:off x="6665976" y="1307592"/>
            <a:ext cx="2798064" cy="0"/>
          </a:xfrm>
          <a:prstGeom prst="line">
            <a:avLst/>
          </a:prstGeom>
          <a:ln w="12700">
            <a:solidFill>
              <a:srgbClr val="5C3D92"/>
            </a:solidFill>
          </a:ln>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CB74ED0F-4330-4E31-F8E3-155D6EB8BD24}"/>
              </a:ext>
            </a:extLst>
          </p:cNvPr>
          <p:cNvSpPr>
            <a:spLocks noGrp="1"/>
          </p:cNvSpPr>
          <p:nvPr>
            <p:ph idx="13" hasCustomPrompt="1"/>
          </p:nvPr>
        </p:nvSpPr>
        <p:spPr>
          <a:xfrm>
            <a:off x="594360" y="1504560"/>
            <a:ext cx="5833872" cy="5443216"/>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
        <p:nvSpPr>
          <p:cNvPr id="15" name="Content Placeholder 2">
            <a:extLst>
              <a:ext uri="{FF2B5EF4-FFF2-40B4-BE49-F238E27FC236}">
                <a16:creationId xmlns:a16="http://schemas.microsoft.com/office/drawing/2014/main" id="{0F400960-5818-D4C8-ABEB-8CEE26E64C0E}"/>
              </a:ext>
            </a:extLst>
          </p:cNvPr>
          <p:cNvSpPr>
            <a:spLocks noGrp="1"/>
          </p:cNvSpPr>
          <p:nvPr>
            <p:ph idx="1" hasCustomPrompt="1"/>
          </p:nvPr>
        </p:nvSpPr>
        <p:spPr>
          <a:xfrm>
            <a:off x="6665975" y="1504560"/>
            <a:ext cx="2798064" cy="5443216"/>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Tree>
    <p:extLst>
      <p:ext uri="{BB962C8B-B14F-4D97-AF65-F5344CB8AC3E}">
        <p14:creationId xmlns:p14="http://schemas.microsoft.com/office/powerpoint/2010/main" val="57418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Lead 3 Rat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54685"/>
            <a:ext cx="8869680" cy="332399"/>
          </a:xfrm>
        </p:spPr>
        <p:txBody>
          <a:bodyPr wrap="square" anchor="t">
            <a:spAutoFit/>
          </a:bodyPr>
          <a:lstStyle/>
          <a:p>
            <a:r>
              <a:rPr lang="en-US"/>
              <a:t>CLICK TO EDIT MASTER TITLE STYLE</a:t>
            </a:r>
          </a:p>
        </p:txBody>
      </p:sp>
      <p:sp>
        <p:nvSpPr>
          <p:cNvPr id="4" name="Date Placeholder 3"/>
          <p:cNvSpPr>
            <a:spLocks noGrp="1"/>
          </p:cNvSpPr>
          <p:nvPr>
            <p:ph type="dt" sz="half" idx="10"/>
          </p:nvPr>
        </p:nvSpPr>
        <p:spPr/>
        <p:txBody>
          <a:bodyPr/>
          <a:lstStyle/>
          <a:p>
            <a:fld id="{47A6C7D2-5F9E-D443-A923-7514307BE544}" type="datetime1">
              <a:rPr lang="en-CA" smtClean="0"/>
              <a:t>2025-02-04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51E81-AAE7-994D-8540-B49F2D662D58}" type="slidenum">
              <a:rPr lang="en-US" smtClean="0"/>
              <a:t>‹#›</a:t>
            </a:fld>
            <a:endParaRPr lang="en-US"/>
          </a:p>
        </p:txBody>
      </p:sp>
      <p:cxnSp>
        <p:nvCxnSpPr>
          <p:cNvPr id="10" name="Straight Connector 9">
            <a:extLst>
              <a:ext uri="{FF2B5EF4-FFF2-40B4-BE49-F238E27FC236}">
                <a16:creationId xmlns:a16="http://schemas.microsoft.com/office/drawing/2014/main" id="{7BBF054D-B47D-DE00-85D9-C8A9117113C3}"/>
              </a:ext>
            </a:extLst>
          </p:cNvPr>
          <p:cNvCxnSpPr>
            <a:cxnSpLocks/>
          </p:cNvCxnSpPr>
          <p:nvPr userDrawn="1"/>
        </p:nvCxnSpPr>
        <p:spPr>
          <a:xfrm>
            <a:off x="594359" y="1307592"/>
            <a:ext cx="886968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11" name="Content Placeholder 2">
            <a:extLst>
              <a:ext uri="{FF2B5EF4-FFF2-40B4-BE49-F238E27FC236}">
                <a16:creationId xmlns:a16="http://schemas.microsoft.com/office/drawing/2014/main" id="{AC0EF368-B6F9-2FAB-C136-AE18F49FBB14}"/>
              </a:ext>
            </a:extLst>
          </p:cNvPr>
          <p:cNvSpPr>
            <a:spLocks noGrp="1"/>
          </p:cNvSpPr>
          <p:nvPr>
            <p:ph idx="1" hasCustomPrompt="1"/>
          </p:nvPr>
        </p:nvSpPr>
        <p:spPr>
          <a:xfrm>
            <a:off x="594359" y="1504560"/>
            <a:ext cx="8869679" cy="5443216"/>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Tree>
    <p:extLst>
      <p:ext uri="{BB962C8B-B14F-4D97-AF65-F5344CB8AC3E}">
        <p14:creationId xmlns:p14="http://schemas.microsoft.com/office/powerpoint/2010/main" val="330711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1:1:1 Rat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24615"/>
            <a:ext cx="8869680" cy="179536"/>
          </a:xfrm>
        </p:spPr>
        <p:txBody>
          <a:bodyPr wrap="square" anchor="t">
            <a:spAutoFit/>
          </a:bodyPr>
          <a:lstStyle>
            <a:lvl1pPr>
              <a:lnSpc>
                <a:spcPts val="1400"/>
              </a:lnSpc>
              <a:defRPr sz="1200" b="1"/>
            </a:lvl1pPr>
          </a:lstStyle>
          <a:p>
            <a:r>
              <a:rPr lang="en-US"/>
              <a:t>CLICK TO EDIT MASTER TITLE STYLE</a:t>
            </a:r>
          </a:p>
        </p:txBody>
      </p:sp>
      <p:sp>
        <p:nvSpPr>
          <p:cNvPr id="4" name="Date Placeholder 3"/>
          <p:cNvSpPr>
            <a:spLocks noGrp="1"/>
          </p:cNvSpPr>
          <p:nvPr>
            <p:ph type="dt" sz="half" idx="10"/>
          </p:nvPr>
        </p:nvSpPr>
        <p:spPr/>
        <p:txBody>
          <a:bodyPr/>
          <a:lstStyle/>
          <a:p>
            <a:fld id="{A013806A-8AD1-8B4D-8A9B-D5EADB2D8503}" type="datetime1">
              <a:rPr lang="en-CA" smtClean="0"/>
              <a:t>2025-02-04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51E81-AAE7-994D-8540-B49F2D662D58}" type="slidenum">
              <a:rPr lang="en-US" smtClean="0"/>
              <a:t>‹#›</a:t>
            </a:fld>
            <a:endParaRPr lang="en-US"/>
          </a:p>
        </p:txBody>
      </p:sp>
      <p:cxnSp>
        <p:nvCxnSpPr>
          <p:cNvPr id="20" name="Straight Connector 19">
            <a:extLst>
              <a:ext uri="{FF2B5EF4-FFF2-40B4-BE49-F238E27FC236}">
                <a16:creationId xmlns:a16="http://schemas.microsoft.com/office/drawing/2014/main" id="{F5208563-7019-E6E9-D5E6-E018F43CD9FA}"/>
              </a:ext>
            </a:extLst>
          </p:cNvPr>
          <p:cNvCxnSpPr/>
          <p:nvPr userDrawn="1"/>
        </p:nvCxnSpPr>
        <p:spPr>
          <a:xfrm>
            <a:off x="594360" y="1307592"/>
            <a:ext cx="2798064"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D88143B-B093-A9AE-FC52-0ADC7A8AFC8F}"/>
              </a:ext>
            </a:extLst>
          </p:cNvPr>
          <p:cNvCxnSpPr/>
          <p:nvPr userDrawn="1"/>
        </p:nvCxnSpPr>
        <p:spPr>
          <a:xfrm>
            <a:off x="3630168" y="1307592"/>
            <a:ext cx="2798064"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628503B-A137-D8E8-973C-B88B30F4E760}"/>
              </a:ext>
            </a:extLst>
          </p:cNvPr>
          <p:cNvCxnSpPr/>
          <p:nvPr userDrawn="1"/>
        </p:nvCxnSpPr>
        <p:spPr>
          <a:xfrm>
            <a:off x="6665976" y="1307592"/>
            <a:ext cx="2798064"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21B3798C-E1BC-299A-2AD2-DB939573A11D}"/>
              </a:ext>
            </a:extLst>
          </p:cNvPr>
          <p:cNvSpPr>
            <a:spLocks noGrp="1"/>
          </p:cNvSpPr>
          <p:nvPr>
            <p:ph idx="13" hasCustomPrompt="1"/>
          </p:nvPr>
        </p:nvSpPr>
        <p:spPr>
          <a:xfrm>
            <a:off x="594359" y="1504559"/>
            <a:ext cx="8869679" cy="5443213"/>
          </a:xfrm>
        </p:spPr>
        <p:txBody>
          <a:bodyPr numCol="3"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Tree>
    <p:extLst>
      <p:ext uri="{BB962C8B-B14F-4D97-AF65-F5344CB8AC3E}">
        <p14:creationId xmlns:p14="http://schemas.microsoft.com/office/powerpoint/2010/main" val="60402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1:2 Rat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24615"/>
            <a:ext cx="8869680" cy="179536"/>
          </a:xfrm>
        </p:spPr>
        <p:txBody>
          <a:bodyPr wrap="square" anchor="t">
            <a:spAutoFit/>
          </a:bodyPr>
          <a:lstStyle>
            <a:lvl1pPr>
              <a:lnSpc>
                <a:spcPts val="1400"/>
              </a:lnSpc>
              <a:defRPr sz="1200" b="1"/>
            </a:lvl1pPr>
          </a:lstStyle>
          <a:p>
            <a:r>
              <a:rPr lang="en-US"/>
              <a:t>CLICK TO EDIT MASTER TITLE STYLE</a:t>
            </a:r>
          </a:p>
        </p:txBody>
      </p:sp>
      <p:sp>
        <p:nvSpPr>
          <p:cNvPr id="4" name="Date Placeholder 3"/>
          <p:cNvSpPr>
            <a:spLocks noGrp="1"/>
          </p:cNvSpPr>
          <p:nvPr>
            <p:ph type="dt" sz="half" idx="10"/>
          </p:nvPr>
        </p:nvSpPr>
        <p:spPr/>
        <p:txBody>
          <a:bodyPr/>
          <a:lstStyle/>
          <a:p>
            <a:fld id="{E0C5A1CD-7DBB-5A47-BCD0-C4B096A6F295}" type="datetime1">
              <a:rPr lang="en-CA" smtClean="0"/>
              <a:t>2025-02-04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51E81-AAE7-994D-8540-B49F2D662D58}" type="slidenum">
              <a:rPr lang="en-US" smtClean="0"/>
              <a:t>‹#›</a:t>
            </a:fld>
            <a:endParaRPr lang="en-US"/>
          </a:p>
        </p:txBody>
      </p:sp>
      <p:sp>
        <p:nvSpPr>
          <p:cNvPr id="7" name="Content Placeholder 2">
            <a:extLst>
              <a:ext uri="{FF2B5EF4-FFF2-40B4-BE49-F238E27FC236}">
                <a16:creationId xmlns:a16="http://schemas.microsoft.com/office/drawing/2014/main" id="{DF29175A-339A-8603-FB4B-43466BD9D306}"/>
              </a:ext>
            </a:extLst>
          </p:cNvPr>
          <p:cNvSpPr>
            <a:spLocks noGrp="1"/>
          </p:cNvSpPr>
          <p:nvPr>
            <p:ph idx="1" hasCustomPrompt="1"/>
          </p:nvPr>
        </p:nvSpPr>
        <p:spPr>
          <a:xfrm>
            <a:off x="594360" y="1504560"/>
            <a:ext cx="2798064" cy="5443216"/>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cxnSp>
        <p:nvCxnSpPr>
          <p:cNvPr id="8" name="Straight Connector 7">
            <a:extLst>
              <a:ext uri="{FF2B5EF4-FFF2-40B4-BE49-F238E27FC236}">
                <a16:creationId xmlns:a16="http://schemas.microsoft.com/office/drawing/2014/main" id="{E4E19E6C-FF4E-96A6-3157-49BD3D66204F}"/>
              </a:ext>
            </a:extLst>
          </p:cNvPr>
          <p:cNvCxnSpPr/>
          <p:nvPr userDrawn="1"/>
        </p:nvCxnSpPr>
        <p:spPr>
          <a:xfrm>
            <a:off x="594360" y="1307592"/>
            <a:ext cx="2798064"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5E29171-E5B1-863C-D25E-666EB99A6A74}"/>
              </a:ext>
            </a:extLst>
          </p:cNvPr>
          <p:cNvCxnSpPr>
            <a:cxnSpLocks/>
          </p:cNvCxnSpPr>
          <p:nvPr userDrawn="1"/>
        </p:nvCxnSpPr>
        <p:spPr>
          <a:xfrm>
            <a:off x="3630168" y="1307592"/>
            <a:ext cx="5833872"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275C996-6E34-BD9C-75E2-54259AC4FF42}"/>
              </a:ext>
            </a:extLst>
          </p:cNvPr>
          <p:cNvSpPr>
            <a:spLocks noGrp="1"/>
          </p:cNvSpPr>
          <p:nvPr>
            <p:ph idx="14" hasCustomPrompt="1"/>
          </p:nvPr>
        </p:nvSpPr>
        <p:spPr>
          <a:xfrm>
            <a:off x="3630166" y="1504560"/>
            <a:ext cx="5833871" cy="5443218"/>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Tree>
    <p:extLst>
      <p:ext uri="{BB962C8B-B14F-4D97-AF65-F5344CB8AC3E}">
        <p14:creationId xmlns:p14="http://schemas.microsoft.com/office/powerpoint/2010/main" val="69487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2:1 Rat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24615"/>
            <a:ext cx="8869680" cy="179536"/>
          </a:xfrm>
        </p:spPr>
        <p:txBody>
          <a:bodyPr wrap="square" anchor="t">
            <a:spAutoFit/>
          </a:bodyPr>
          <a:lstStyle>
            <a:lvl1pPr>
              <a:lnSpc>
                <a:spcPts val="1400"/>
              </a:lnSpc>
              <a:defRPr sz="1200" b="1"/>
            </a:lvl1pPr>
          </a:lstStyle>
          <a:p>
            <a:r>
              <a:rPr lang="en-US"/>
              <a:t>CLICK TO EDIT MASTER TITLE STYLE</a:t>
            </a:r>
          </a:p>
        </p:txBody>
      </p:sp>
      <p:sp>
        <p:nvSpPr>
          <p:cNvPr id="4" name="Date Placeholder 3"/>
          <p:cNvSpPr>
            <a:spLocks noGrp="1"/>
          </p:cNvSpPr>
          <p:nvPr>
            <p:ph type="dt" sz="half" idx="10"/>
          </p:nvPr>
        </p:nvSpPr>
        <p:spPr/>
        <p:txBody>
          <a:bodyPr/>
          <a:lstStyle/>
          <a:p>
            <a:fld id="{0486538A-1F5B-B848-8E47-E44635D2D083}" type="datetime1">
              <a:rPr lang="en-CA" smtClean="0"/>
              <a:t>2025-02-04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51E81-AAE7-994D-8540-B49F2D662D58}" type="slidenum">
              <a:rPr lang="en-US" smtClean="0"/>
              <a:t>‹#›</a:t>
            </a:fld>
            <a:endParaRPr lang="en-US"/>
          </a:p>
        </p:txBody>
      </p:sp>
      <p:cxnSp>
        <p:nvCxnSpPr>
          <p:cNvPr id="8" name="Straight Connector 7">
            <a:extLst>
              <a:ext uri="{FF2B5EF4-FFF2-40B4-BE49-F238E27FC236}">
                <a16:creationId xmlns:a16="http://schemas.microsoft.com/office/drawing/2014/main" id="{B65E5D36-126D-BD2E-C0CE-C59287A9600F}"/>
              </a:ext>
            </a:extLst>
          </p:cNvPr>
          <p:cNvCxnSpPr>
            <a:cxnSpLocks/>
          </p:cNvCxnSpPr>
          <p:nvPr userDrawn="1"/>
        </p:nvCxnSpPr>
        <p:spPr>
          <a:xfrm>
            <a:off x="594360" y="1307592"/>
            <a:ext cx="5833872" cy="0"/>
          </a:xfrm>
          <a:prstGeom prst="line">
            <a:avLst/>
          </a:prstGeom>
          <a:ln w="12700">
            <a:solidFill>
              <a:srgbClr val="5C3D92"/>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487161B-84E1-162C-525D-B02D3B5D60DB}"/>
              </a:ext>
            </a:extLst>
          </p:cNvPr>
          <p:cNvCxnSpPr/>
          <p:nvPr userDrawn="1"/>
        </p:nvCxnSpPr>
        <p:spPr>
          <a:xfrm>
            <a:off x="6665976" y="1307592"/>
            <a:ext cx="2798064" cy="0"/>
          </a:xfrm>
          <a:prstGeom prst="line">
            <a:avLst/>
          </a:prstGeom>
          <a:ln w="12700">
            <a:solidFill>
              <a:srgbClr val="5C3D92"/>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147DE1F6-4484-1C96-3C5C-928AF0A70248}"/>
              </a:ext>
            </a:extLst>
          </p:cNvPr>
          <p:cNvSpPr>
            <a:spLocks noGrp="1"/>
          </p:cNvSpPr>
          <p:nvPr>
            <p:ph idx="13" hasCustomPrompt="1"/>
          </p:nvPr>
        </p:nvSpPr>
        <p:spPr>
          <a:xfrm>
            <a:off x="594360" y="1504560"/>
            <a:ext cx="5833872" cy="5443216"/>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sp>
        <p:nvSpPr>
          <p:cNvPr id="11" name="Content Placeholder 2">
            <a:extLst>
              <a:ext uri="{FF2B5EF4-FFF2-40B4-BE49-F238E27FC236}">
                <a16:creationId xmlns:a16="http://schemas.microsoft.com/office/drawing/2014/main" id="{DC2FCAB0-82F3-2FA8-6DC4-B93AD024D83B}"/>
              </a:ext>
            </a:extLst>
          </p:cNvPr>
          <p:cNvSpPr>
            <a:spLocks noGrp="1"/>
          </p:cNvSpPr>
          <p:nvPr>
            <p:ph idx="1" hasCustomPrompt="1"/>
          </p:nvPr>
        </p:nvSpPr>
        <p:spPr>
          <a:xfrm>
            <a:off x="6665975" y="1504560"/>
            <a:ext cx="2798064" cy="5443216"/>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pic>
        <p:nvPicPr>
          <p:cNvPr id="7" name="Picture 6" descr="A picture containing black, darkness&#10;&#10;Description automatically generated">
            <a:extLst>
              <a:ext uri="{FF2B5EF4-FFF2-40B4-BE49-F238E27FC236}">
                <a16:creationId xmlns:a16="http://schemas.microsoft.com/office/drawing/2014/main" id="{71C65225-1F7A-13ED-737B-90484484AA1A}"/>
              </a:ext>
            </a:extLst>
          </p:cNvPr>
          <p:cNvPicPr>
            <a:picLocks noChangeAspect="1"/>
          </p:cNvPicPr>
          <p:nvPr userDrawn="1"/>
        </p:nvPicPr>
        <p:blipFill>
          <a:blip r:embed="rId2">
            <a:alphaModFix amt="40000"/>
          </a:blip>
          <a:stretch>
            <a:fillRect/>
          </a:stretch>
        </p:blipFill>
        <p:spPr>
          <a:xfrm>
            <a:off x="9119263" y="463929"/>
            <a:ext cx="344775" cy="344775"/>
          </a:xfrm>
          <a:prstGeom prst="rect">
            <a:avLst/>
          </a:prstGeom>
        </p:spPr>
      </p:pic>
    </p:spTree>
    <p:extLst>
      <p:ext uri="{BB962C8B-B14F-4D97-AF65-F5344CB8AC3E}">
        <p14:creationId xmlns:p14="http://schemas.microsoft.com/office/powerpoint/2010/main" val="33378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3 Rat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359" y="824615"/>
            <a:ext cx="8869680" cy="179536"/>
          </a:xfrm>
        </p:spPr>
        <p:txBody>
          <a:bodyPr wrap="square" anchor="t">
            <a:spAutoFit/>
          </a:bodyPr>
          <a:lstStyle>
            <a:lvl1pPr>
              <a:lnSpc>
                <a:spcPts val="1400"/>
              </a:lnSpc>
              <a:defRPr sz="1200" b="1"/>
            </a:lvl1pPr>
          </a:lstStyle>
          <a:p>
            <a:r>
              <a:rPr lang="en-US"/>
              <a:t>CLICK TO EDIT MASTER TITLE STYLE</a:t>
            </a:r>
          </a:p>
        </p:txBody>
      </p:sp>
      <p:sp>
        <p:nvSpPr>
          <p:cNvPr id="4" name="Date Placeholder 3"/>
          <p:cNvSpPr>
            <a:spLocks noGrp="1"/>
          </p:cNvSpPr>
          <p:nvPr>
            <p:ph type="dt" sz="half" idx="10"/>
          </p:nvPr>
        </p:nvSpPr>
        <p:spPr/>
        <p:txBody>
          <a:bodyPr/>
          <a:lstStyle/>
          <a:p>
            <a:fld id="{0077D43D-E675-1E46-921B-D8F053DFF1FC}" type="datetime1">
              <a:rPr lang="en-CA" smtClean="0"/>
              <a:t>2025-02-04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51E81-AAE7-994D-8540-B49F2D662D58}" type="slidenum">
              <a:rPr lang="en-US" smtClean="0"/>
              <a:t>‹#›</a:t>
            </a:fld>
            <a:endParaRPr lang="en-US"/>
          </a:p>
        </p:txBody>
      </p:sp>
      <p:cxnSp>
        <p:nvCxnSpPr>
          <p:cNvPr id="11" name="Straight Connector 10">
            <a:extLst>
              <a:ext uri="{FF2B5EF4-FFF2-40B4-BE49-F238E27FC236}">
                <a16:creationId xmlns:a16="http://schemas.microsoft.com/office/drawing/2014/main" id="{5F389BA8-7FD2-83C0-326F-D0ED8635157C}"/>
              </a:ext>
            </a:extLst>
          </p:cNvPr>
          <p:cNvCxnSpPr>
            <a:cxnSpLocks/>
          </p:cNvCxnSpPr>
          <p:nvPr userDrawn="1"/>
        </p:nvCxnSpPr>
        <p:spPr>
          <a:xfrm>
            <a:off x="594359" y="1307592"/>
            <a:ext cx="886968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5C8CB4EA-C3B8-D9BB-49FA-986731692FE2}"/>
              </a:ext>
            </a:extLst>
          </p:cNvPr>
          <p:cNvSpPr>
            <a:spLocks noGrp="1"/>
          </p:cNvSpPr>
          <p:nvPr>
            <p:ph idx="1" hasCustomPrompt="1"/>
          </p:nvPr>
        </p:nvSpPr>
        <p:spPr>
          <a:xfrm>
            <a:off x="594359" y="1504560"/>
            <a:ext cx="8869679" cy="5443216"/>
          </a:xfrm>
        </p:spPr>
        <p:txBody>
          <a:bodyPr numCol="1" spcCol="237744"/>
          <a:lstStyle>
            <a:lvl1pPr marL="0" indent="0">
              <a:lnSpc>
                <a:spcPts val="1700"/>
              </a:lnSpc>
              <a:spcBef>
                <a:spcPts val="0"/>
              </a:spcBef>
              <a:spcAft>
                <a:spcPts val="700"/>
              </a:spcAft>
              <a:buNone/>
              <a:tabLst/>
              <a:defRPr sz="1200" b="1">
                <a:solidFill>
                  <a:schemeClr val="accent1"/>
                </a:solidFill>
                <a:latin typeface="Georgia" panose="02040502050405020303" pitchFamily="18" charset="0"/>
              </a:defRPr>
            </a:lvl1pPr>
            <a:lvl2pPr marL="0" indent="0">
              <a:lnSpc>
                <a:spcPts val="1400"/>
              </a:lnSpc>
              <a:spcBef>
                <a:spcPts val="0"/>
              </a:spcBef>
              <a:spcAft>
                <a:spcPts val="700"/>
              </a:spcAft>
              <a:buNone/>
              <a:tabLst/>
              <a:defRPr sz="1000" b="1" i="0">
                <a:latin typeface="Montserrat" pitchFamily="2" charset="77"/>
              </a:defRPr>
            </a:lvl2pPr>
            <a:lvl3pPr marL="0" indent="0">
              <a:lnSpc>
                <a:spcPts val="2100"/>
              </a:lnSpc>
              <a:spcBef>
                <a:spcPts val="0"/>
              </a:spcBef>
              <a:spcAft>
                <a:spcPts val="1400"/>
              </a:spcAft>
              <a:buNone/>
              <a:tabLst/>
              <a:defRPr sz="1400" b="1">
                <a:latin typeface="Georgia" panose="02040502050405020303" pitchFamily="18" charset="0"/>
              </a:defRPr>
            </a:lvl3pPr>
            <a:lvl4pPr marL="7938" indent="0">
              <a:spcAft>
                <a:spcPts val="700"/>
              </a:spcAft>
              <a:buNone/>
              <a:tabLst/>
              <a:defRPr/>
            </a:lvl4pPr>
            <a:lvl5pPr marL="7938" indent="0">
              <a:buNone/>
              <a:tabLst/>
              <a:defRPr/>
            </a:lvl5pPr>
          </a:lstStyle>
          <a:p>
            <a:pPr lvl="0"/>
            <a:r>
              <a:rPr lang="en-US"/>
              <a:t>Header for section</a:t>
            </a:r>
          </a:p>
          <a:p>
            <a:pPr lvl="1"/>
            <a:r>
              <a:rPr lang="en-US"/>
              <a:t>Header for subsection</a:t>
            </a:r>
          </a:p>
          <a:p>
            <a:pPr lvl="2"/>
            <a:r>
              <a:rPr lang="en-US"/>
              <a:t>Intro Text, should be taken from body copy. Only use if it’s starting a section, don’t use it after a header.</a:t>
            </a:r>
          </a:p>
          <a:p>
            <a:pPr lvl="3"/>
            <a:r>
              <a:rPr lang="en-US"/>
              <a:t>Body copy</a:t>
            </a:r>
          </a:p>
        </p:txBody>
      </p:sp>
      <p:pic>
        <p:nvPicPr>
          <p:cNvPr id="3" name="Picture 2" descr="A picture containing black, darkness&#10;&#10;Description automatically generated">
            <a:extLst>
              <a:ext uri="{FF2B5EF4-FFF2-40B4-BE49-F238E27FC236}">
                <a16:creationId xmlns:a16="http://schemas.microsoft.com/office/drawing/2014/main" id="{E45808F6-AF58-6C2E-7BCC-805D8CB11D2F}"/>
              </a:ext>
            </a:extLst>
          </p:cNvPr>
          <p:cNvPicPr>
            <a:picLocks noChangeAspect="1"/>
          </p:cNvPicPr>
          <p:nvPr userDrawn="1"/>
        </p:nvPicPr>
        <p:blipFill>
          <a:blip r:embed="rId2">
            <a:alphaModFix amt="40000"/>
          </a:blip>
          <a:stretch>
            <a:fillRect/>
          </a:stretch>
        </p:blipFill>
        <p:spPr>
          <a:xfrm>
            <a:off x="9119263" y="463929"/>
            <a:ext cx="344775" cy="344775"/>
          </a:xfrm>
          <a:prstGeom prst="rect">
            <a:avLst/>
          </a:prstGeom>
        </p:spPr>
      </p:pic>
    </p:spTree>
    <p:extLst>
      <p:ext uri="{BB962C8B-B14F-4D97-AF65-F5344CB8AC3E}">
        <p14:creationId xmlns:p14="http://schemas.microsoft.com/office/powerpoint/2010/main" val="348315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850392"/>
            <a:ext cx="8869680" cy="332399"/>
          </a:xfrm>
          <a:prstGeom prst="rect">
            <a:avLst/>
          </a:prstGeom>
        </p:spPr>
        <p:txBody>
          <a:bodyPr vert="horz"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594360" y="2217796"/>
            <a:ext cx="8869680" cy="1461554"/>
          </a:xfrm>
          <a:prstGeom prst="rect">
            <a:avLst/>
          </a:prstGeom>
        </p:spPr>
        <p:txBody>
          <a:bodyPr vert="horz" lIns="0" tIns="0" rIns="0" bIns="0" spcCol="23774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7630" y="7406282"/>
            <a:ext cx="2263140" cy="123111"/>
          </a:xfrm>
          <a:prstGeom prst="rect">
            <a:avLst/>
          </a:prstGeom>
        </p:spPr>
        <p:txBody>
          <a:bodyPr vert="horz" lIns="0" tIns="0" rIns="0" bIns="0" rtlCol="0" anchor="ctr">
            <a:spAutoFit/>
          </a:bodyPr>
          <a:lstStyle>
            <a:lvl1pPr algn="ctr">
              <a:defRPr sz="800">
                <a:solidFill>
                  <a:schemeClr val="tx1"/>
                </a:solidFill>
                <a:latin typeface="Montserrat" pitchFamily="2" charset="77"/>
              </a:defRPr>
            </a:lvl1pPr>
          </a:lstStyle>
          <a:p>
            <a:fld id="{26FDF2A6-7900-E543-B8FD-9BE0A156EC37}" type="datetime1">
              <a:rPr lang="en-CA" smtClean="0"/>
              <a:pPr/>
              <a:t>2025-02-04</a:t>
            </a:fld>
            <a:endParaRPr lang="en-US"/>
          </a:p>
        </p:txBody>
      </p:sp>
      <p:sp>
        <p:nvSpPr>
          <p:cNvPr id="5" name="Footer Placeholder 4"/>
          <p:cNvSpPr>
            <a:spLocks noGrp="1"/>
          </p:cNvSpPr>
          <p:nvPr>
            <p:ph type="ftr" sz="quarter" idx="3"/>
          </p:nvPr>
        </p:nvSpPr>
        <p:spPr>
          <a:xfrm>
            <a:off x="594360" y="7406282"/>
            <a:ext cx="3072205" cy="123111"/>
          </a:xfrm>
          <a:prstGeom prst="rect">
            <a:avLst/>
          </a:prstGeom>
        </p:spPr>
        <p:txBody>
          <a:bodyPr vert="horz" wrap="square" lIns="0" tIns="0" rIns="0" bIns="0" rtlCol="0" anchor="ctr">
            <a:spAutoFit/>
          </a:bodyPr>
          <a:lstStyle>
            <a:lvl1pPr algn="l">
              <a:defRPr sz="800">
                <a:solidFill>
                  <a:schemeClr val="tx1"/>
                </a:solidFill>
                <a:latin typeface="Montserrat" pitchFamily="2" charset="77"/>
              </a:defRPr>
            </a:lvl1pPr>
          </a:lstStyle>
          <a:p>
            <a:endParaRPr lang="en-US"/>
          </a:p>
        </p:txBody>
      </p:sp>
      <p:sp>
        <p:nvSpPr>
          <p:cNvPr id="6" name="Slide Number Placeholder 5"/>
          <p:cNvSpPr>
            <a:spLocks noGrp="1"/>
          </p:cNvSpPr>
          <p:nvPr>
            <p:ph type="sldNum" sz="quarter" idx="4"/>
          </p:nvPr>
        </p:nvSpPr>
        <p:spPr>
          <a:xfrm>
            <a:off x="7200900" y="7406282"/>
            <a:ext cx="2263140" cy="123111"/>
          </a:xfrm>
          <a:prstGeom prst="rect">
            <a:avLst/>
          </a:prstGeom>
        </p:spPr>
        <p:txBody>
          <a:bodyPr vert="horz" wrap="square" lIns="0" tIns="0" rIns="0" bIns="0" rtlCol="0" anchor="ctr">
            <a:spAutoFit/>
          </a:bodyPr>
          <a:lstStyle>
            <a:lvl1pPr algn="r">
              <a:defRPr sz="800">
                <a:solidFill>
                  <a:schemeClr val="tx1"/>
                </a:solidFill>
                <a:latin typeface="Montserrat" pitchFamily="2" charset="77"/>
              </a:defRPr>
            </a:lvl1pPr>
          </a:lstStyle>
          <a:p>
            <a:fld id="{E5F51E81-AAE7-994D-8540-B49F2D662D58}" type="slidenum">
              <a:rPr lang="en-US" smtClean="0"/>
              <a:pPr/>
              <a:t>‹#›</a:t>
            </a:fld>
            <a:endParaRPr lang="en-US"/>
          </a:p>
        </p:txBody>
      </p:sp>
      <p:sp>
        <p:nvSpPr>
          <p:cNvPr id="7" name="Rounded Rectangle 3">
            <a:extLst>
              <a:ext uri="{FF2B5EF4-FFF2-40B4-BE49-F238E27FC236}">
                <a16:creationId xmlns:a16="http://schemas.microsoft.com/office/drawing/2014/main" id="{C18C5E33-059A-BA9E-CE26-979DC7EF426A}"/>
              </a:ext>
            </a:extLst>
          </p:cNvPr>
          <p:cNvSpPr/>
          <p:nvPr userDrawn="1"/>
        </p:nvSpPr>
        <p:spPr>
          <a:xfrm>
            <a:off x="472530" y="491350"/>
            <a:ext cx="6118378" cy="274320"/>
          </a:xfrm>
          <a:prstGeom prst="roundRect">
            <a:avLst>
              <a:gd name="adj" fmla="val 50000"/>
            </a:avLst>
          </a:prstGeom>
          <a:solidFill>
            <a:srgbClr val="5C3D92"/>
          </a:solidFill>
          <a:ln>
            <a:noFill/>
          </a:ln>
        </p:spPr>
        <p:style>
          <a:lnRef idx="2">
            <a:schemeClr val="accent1">
              <a:shade val="15000"/>
            </a:schemeClr>
          </a:lnRef>
          <a:fillRef idx="1">
            <a:schemeClr val="accent1"/>
          </a:fillRef>
          <a:effectRef idx="0">
            <a:schemeClr val="accent1"/>
          </a:effectRef>
          <a:fontRef idx="minor">
            <a:schemeClr val="lt1"/>
          </a:fontRef>
        </p:style>
        <p:txBody>
          <a:bodyPr tIns="54864" bIns="45720" rtlCol="0" anchor="ctr"/>
          <a:lstStyle/>
          <a:p>
            <a:r>
              <a:rPr lang="en-US" sz="1200" b="1" dirty="0">
                <a:solidFill>
                  <a:schemeClr val="bg1"/>
                </a:solidFill>
                <a:latin typeface="Montserrat" pitchFamily="2" charset="77"/>
              </a:rPr>
              <a:t>SABIUS INSTITUTIONAL PRIVATE MANDATE – 4</a:t>
            </a:r>
            <a:r>
              <a:rPr lang="en-US" sz="1200" b="1" baseline="30000" dirty="0">
                <a:solidFill>
                  <a:schemeClr val="bg1"/>
                </a:solidFill>
                <a:latin typeface="Montserrat" pitchFamily="2" charset="77"/>
              </a:rPr>
              <a:t>th</a:t>
            </a:r>
            <a:r>
              <a:rPr lang="en-US" sz="1200" b="1" dirty="0">
                <a:solidFill>
                  <a:schemeClr val="bg1"/>
                </a:solidFill>
                <a:latin typeface="Montserrat" pitchFamily="2" charset="77"/>
              </a:rPr>
              <a:t> QUARTER 2024 REPORT</a:t>
            </a:r>
          </a:p>
        </p:txBody>
      </p:sp>
      <p:pic>
        <p:nvPicPr>
          <p:cNvPr id="8" name="Picture 7" descr="A picture containing black, darkness&#10;&#10;Description automatically generated">
            <a:extLst>
              <a:ext uri="{FF2B5EF4-FFF2-40B4-BE49-F238E27FC236}">
                <a16:creationId xmlns:a16="http://schemas.microsoft.com/office/drawing/2014/main" id="{FE2FF675-355D-B6BF-FA3C-66DA5E4485BF}"/>
              </a:ext>
            </a:extLst>
          </p:cNvPr>
          <p:cNvPicPr>
            <a:picLocks noChangeAspect="1"/>
          </p:cNvPicPr>
          <p:nvPr userDrawn="1"/>
        </p:nvPicPr>
        <p:blipFill>
          <a:blip r:embed="rId21">
            <a:alphaModFix amt="40000"/>
          </a:blip>
          <a:stretch>
            <a:fillRect/>
          </a:stretch>
        </p:blipFill>
        <p:spPr>
          <a:xfrm>
            <a:off x="9119263" y="463929"/>
            <a:ext cx="344775" cy="344775"/>
          </a:xfrm>
          <a:prstGeom prst="rect">
            <a:avLst/>
          </a:prstGeom>
        </p:spPr>
      </p:pic>
      <p:pic>
        <p:nvPicPr>
          <p:cNvPr id="9" name="Picture 8">
            <a:extLst>
              <a:ext uri="{FF2B5EF4-FFF2-40B4-BE49-F238E27FC236}">
                <a16:creationId xmlns:a16="http://schemas.microsoft.com/office/drawing/2014/main" id="{0B709977-6010-6097-9742-151127C019F8}"/>
              </a:ext>
            </a:extLst>
          </p:cNvPr>
          <p:cNvPicPr>
            <a:picLocks noChangeAspect="1"/>
          </p:cNvPicPr>
          <p:nvPr userDrawn="1"/>
        </p:nvPicPr>
        <p:blipFill>
          <a:blip r:embed="rId22"/>
          <a:srcRect/>
          <a:stretch/>
        </p:blipFill>
        <p:spPr>
          <a:xfrm>
            <a:off x="6590908" y="452408"/>
            <a:ext cx="2448511" cy="410620"/>
          </a:xfrm>
          <a:prstGeom prst="rect">
            <a:avLst/>
          </a:prstGeom>
        </p:spPr>
      </p:pic>
    </p:spTree>
    <p:extLst>
      <p:ext uri="{BB962C8B-B14F-4D97-AF65-F5344CB8AC3E}">
        <p14:creationId xmlns:p14="http://schemas.microsoft.com/office/powerpoint/2010/main" val="1984826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0" r:id="rId4"/>
    <p:sldLayoutId id="2147483682" r:id="rId5"/>
    <p:sldLayoutId id="2147483683" r:id="rId6"/>
    <p:sldLayoutId id="2147483684" r:id="rId7"/>
    <p:sldLayoutId id="2147483685" r:id="rId8"/>
    <p:sldLayoutId id="2147483686" r:id="rId9"/>
    <p:sldLayoutId id="2147483679"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hf hdr="0" ftr="0" dt="0"/>
  <p:txStyles>
    <p:titleStyle>
      <a:lvl1pPr algn="l" defTabSz="1005840" rtl="0" eaLnBrk="1" latinLnBrk="0" hangingPunct="1">
        <a:lnSpc>
          <a:spcPct val="90000"/>
        </a:lnSpc>
        <a:spcBef>
          <a:spcPct val="0"/>
        </a:spcBef>
        <a:buNone/>
        <a:defRPr sz="2400" kern="1200">
          <a:solidFill>
            <a:schemeClr val="tx1"/>
          </a:solidFill>
          <a:latin typeface="Montserrat" pitchFamily="2" charset="77"/>
          <a:ea typeface="+mj-ea"/>
          <a:cs typeface="+mj-cs"/>
        </a:defRPr>
      </a:lvl1pPr>
    </p:titleStyle>
    <p:bodyStyle>
      <a:lvl1pPr marL="0" indent="0" algn="l" defTabSz="1005840" rtl="0" eaLnBrk="1" latinLnBrk="0" hangingPunct="1">
        <a:lnSpc>
          <a:spcPts val="1700"/>
        </a:lnSpc>
        <a:spcBef>
          <a:spcPts val="0"/>
        </a:spcBef>
        <a:spcAft>
          <a:spcPts val="700"/>
        </a:spcAft>
        <a:buFont typeface="Arial" panose="020B0604020202020204" pitchFamily="34" charset="0"/>
        <a:buNone/>
        <a:tabLst/>
        <a:defRPr sz="1200" b="1" i="0" kern="1200">
          <a:solidFill>
            <a:schemeClr val="accent1"/>
          </a:solidFill>
          <a:latin typeface="Georgia" panose="02040502050405020303" pitchFamily="18" charset="0"/>
          <a:ea typeface="+mn-ea"/>
          <a:cs typeface="+mn-cs"/>
        </a:defRPr>
      </a:lvl1pPr>
      <a:lvl2pPr marL="0" indent="0" algn="l" defTabSz="1005840" rtl="0" eaLnBrk="1" latinLnBrk="0" hangingPunct="1">
        <a:lnSpc>
          <a:spcPts val="1400"/>
        </a:lnSpc>
        <a:spcBef>
          <a:spcPts val="0"/>
        </a:spcBef>
        <a:spcAft>
          <a:spcPts val="700"/>
        </a:spcAft>
        <a:buFont typeface="Arial" panose="020B0604020202020204" pitchFamily="34" charset="0"/>
        <a:buNone/>
        <a:tabLst/>
        <a:defRPr sz="1000" b="1" kern="1200">
          <a:solidFill>
            <a:schemeClr val="tx1"/>
          </a:solidFill>
          <a:latin typeface="Montserrat" pitchFamily="2" charset="77"/>
          <a:ea typeface="+mn-ea"/>
          <a:cs typeface="+mn-cs"/>
        </a:defRPr>
      </a:lvl2pPr>
      <a:lvl3pPr marL="0" indent="0" algn="l" defTabSz="1005840" rtl="0" eaLnBrk="1" latinLnBrk="0" hangingPunct="1">
        <a:lnSpc>
          <a:spcPts val="2100"/>
        </a:lnSpc>
        <a:spcBef>
          <a:spcPts val="0"/>
        </a:spcBef>
        <a:spcAft>
          <a:spcPts val="1400"/>
        </a:spcAft>
        <a:buFont typeface="Arial" panose="020B0604020202020204" pitchFamily="34" charset="0"/>
        <a:buNone/>
        <a:tabLst/>
        <a:defRPr sz="1400" b="1" i="0" kern="1200">
          <a:solidFill>
            <a:schemeClr val="tx1"/>
          </a:solidFill>
          <a:latin typeface="Georgia" panose="02040502050405020303" pitchFamily="18" charset="0"/>
          <a:ea typeface="+mn-ea"/>
          <a:cs typeface="+mn-cs"/>
        </a:defRPr>
      </a:lvl3pPr>
      <a:lvl4pPr marL="0" indent="0" algn="l" defTabSz="1005840" rtl="0" eaLnBrk="1" latinLnBrk="0" hangingPunct="1">
        <a:lnSpc>
          <a:spcPts val="1400"/>
        </a:lnSpc>
        <a:spcBef>
          <a:spcPts val="0"/>
        </a:spcBef>
        <a:spcAft>
          <a:spcPts val="700"/>
        </a:spcAft>
        <a:buFont typeface="Arial" panose="020B0604020202020204" pitchFamily="34" charset="0"/>
        <a:buNone/>
        <a:tabLst/>
        <a:defRPr sz="1000" kern="1200">
          <a:solidFill>
            <a:schemeClr val="tx1"/>
          </a:solidFill>
          <a:latin typeface="Montserrat" pitchFamily="2" charset="77"/>
          <a:ea typeface="+mn-ea"/>
          <a:cs typeface="+mn-cs"/>
        </a:defRPr>
      </a:lvl4pPr>
      <a:lvl5pPr marL="115888" indent="-115888" algn="l" defTabSz="1005840" rtl="0" eaLnBrk="1" latinLnBrk="0" hangingPunct="1">
        <a:lnSpc>
          <a:spcPts val="1400"/>
        </a:lnSpc>
        <a:spcBef>
          <a:spcPts val="0"/>
        </a:spcBef>
        <a:spcAft>
          <a:spcPts val="700"/>
        </a:spcAft>
        <a:buFont typeface="Arial" panose="020B0604020202020204" pitchFamily="34" charset="0"/>
        <a:buChar char="•"/>
        <a:tabLst/>
        <a:defRPr sz="1000" kern="1200">
          <a:solidFill>
            <a:schemeClr val="tx1"/>
          </a:solidFill>
          <a:latin typeface="Montserrat" pitchFamily="2"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chart" Target="../charts/char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Layout" Target="../slideLayouts/slideLayout5.xml"/><Relationship Id="rId4" Type="http://schemas.openxmlformats.org/officeDocument/2006/relationships/tags" Target="../tags/tag80.xml"/></Relationships>
</file>

<file path=ppt/slides/_rels/slide1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9.xml"/><Relationship Id="rId5" Type="http://schemas.openxmlformats.org/officeDocument/2006/relationships/tags" Target="../tags/tag85.xml"/><Relationship Id="rId4" Type="http://schemas.openxmlformats.org/officeDocument/2006/relationships/tags" Target="../tags/tag84.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8.xml"/><Relationship Id="rId7" Type="http://schemas.openxmlformats.org/officeDocument/2006/relationships/image" Target="../media/image18.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2.xml"/><Relationship Id="rId5" Type="http://schemas.openxmlformats.org/officeDocument/2006/relationships/tags" Target="../tags/tag90.xml"/><Relationship Id="rId4" Type="http://schemas.openxmlformats.org/officeDocument/2006/relationships/tags" Target="../tags/tag89.xml"/></Relationships>
</file>

<file path=ppt/slides/_rels/slide1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image" Target="../media/image11.png"/><Relationship Id="rId3" Type="http://schemas.openxmlformats.org/officeDocument/2006/relationships/tags" Target="../tags/tag35.xml"/><Relationship Id="rId21" Type="http://schemas.openxmlformats.org/officeDocument/2006/relationships/notesSlide" Target="../notesSlides/notesSlide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image" Target="../media/image10.png"/><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slideLayout" Target="../slideLayouts/slideLayout2.xml"/><Relationship Id="rId29" Type="http://schemas.openxmlformats.org/officeDocument/2006/relationships/image" Target="../media/image14.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image" Target="../media/image9.png"/><Relationship Id="rId32" Type="http://schemas.openxmlformats.org/officeDocument/2006/relationships/image" Target="../media/image17.png"/><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tags" Target="../tags/tag42.xml"/><Relationship Id="rId19" Type="http://schemas.openxmlformats.org/officeDocument/2006/relationships/tags" Target="../tags/tag51.xml"/><Relationship Id="rId31" Type="http://schemas.openxmlformats.org/officeDocument/2006/relationships/image" Target="../media/image16.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image" Target="../media/image7.png"/><Relationship Id="rId27" Type="http://schemas.openxmlformats.org/officeDocument/2006/relationships/image" Target="../media/image12.png"/><Relationship Id="rId30"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9.xml"/><Relationship Id="rId5" Type="http://schemas.openxmlformats.org/officeDocument/2006/relationships/tags" Target="../tags/tag59.xml"/><Relationship Id="rId4" Type="http://schemas.openxmlformats.org/officeDocument/2006/relationships/tags" Target="../tags/tag58.xml"/></Relationships>
</file>

<file path=ppt/slides/_rels/slide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5.xml"/><Relationship Id="rId4" Type="http://schemas.openxmlformats.org/officeDocument/2006/relationships/tags" Target="../tags/tag63.xml"/></Relationships>
</file>

<file path=ppt/slides/_rels/slide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5.xml"/><Relationship Id="rId4"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58B209-AEC6-CF09-8116-DCBE9F6C6CF6}"/>
              </a:ext>
            </a:extLst>
          </p:cNvPr>
          <p:cNvSpPr txBox="1"/>
          <p:nvPr>
            <p:custDataLst>
              <p:tags r:id="rId1"/>
            </p:custDataLst>
          </p:nvPr>
        </p:nvSpPr>
        <p:spPr>
          <a:xfrm>
            <a:off x="6651448" y="1514446"/>
            <a:ext cx="2803458" cy="4744504"/>
          </a:xfrm>
          <a:prstGeom prst="rect">
            <a:avLst/>
          </a:prstGeom>
          <a:noFill/>
        </p:spPr>
        <p:txBody>
          <a:bodyPr wrap="square" lIns="0" tIns="0" rIns="0" bIns="0" anchor="t">
            <a:spAutoFit/>
          </a:bodyPr>
          <a:lstStyle/>
          <a:p>
            <a:pPr marL="7620" lvl="3" algn="just">
              <a:lnSpc>
                <a:spcPts val="1400"/>
              </a:lnSpc>
              <a:spcAft>
                <a:spcPts val="700"/>
              </a:spcAft>
            </a:pPr>
            <a:r>
              <a:rPr lang="en-US" sz="1000" dirty="0">
                <a:latin typeface="Montserrat"/>
              </a:rPr>
              <a:t>The year 2024 was marked by the strong performance of a small number of stocks, pulling the entire market upward.  For example, Nvidia alone contributed 22.4% of the S&amp;P 500's return, or about 5.6%.  The S&amp;P 500 Equal Weight index, on the other hand, showed a return of only 13%.  It was therefore essential to select the right stocks to outperform, which we succeeded in doing, without investing in Nvidia.</a:t>
            </a:r>
          </a:p>
          <a:p>
            <a:pPr marL="7620" lvl="3" algn="just">
              <a:lnSpc>
                <a:spcPts val="1400"/>
              </a:lnSpc>
              <a:spcAft>
                <a:spcPts val="700"/>
              </a:spcAft>
            </a:pPr>
            <a:r>
              <a:rPr lang="en-US" sz="1000" dirty="0">
                <a:latin typeface="Montserrat"/>
              </a:rPr>
              <a:t>The cash and fixed income portion generated a return of 6.8%, also exceeding the benchmark bond indices.  The alternative investments portion of the fund, meanwhile, posted a return of 6%.  This performance is difficult to compare to a benchmark due to the diversity of assets and the nature of this portfolio component, which is currently under construction.  Private assets often have a J-shaped return curve, with potentially modest or even negative initial performances, but whose returns improve considerably over time. We are therefore confident that this part of the portfolio will contribute to supporting the fund's long-term performance.</a:t>
            </a:r>
          </a:p>
        </p:txBody>
      </p:sp>
      <p:sp>
        <p:nvSpPr>
          <p:cNvPr id="8" name="Title 7">
            <a:extLst>
              <a:ext uri="{FF2B5EF4-FFF2-40B4-BE49-F238E27FC236}">
                <a16:creationId xmlns:a16="http://schemas.microsoft.com/office/drawing/2014/main" id="{E9BC6B8D-FF68-25F9-B5B8-D3441288C43B}"/>
              </a:ext>
            </a:extLst>
          </p:cNvPr>
          <p:cNvSpPr>
            <a:spLocks noGrp="1"/>
          </p:cNvSpPr>
          <p:nvPr>
            <p:ph type="title"/>
            <p:custDataLst>
              <p:tags r:id="rId2"/>
            </p:custDataLst>
          </p:nvPr>
        </p:nvSpPr>
        <p:spPr>
          <a:xfrm>
            <a:off x="594359" y="854685"/>
            <a:ext cx="8869680" cy="332399"/>
          </a:xfrm>
        </p:spPr>
        <p:txBody>
          <a:bodyPr/>
          <a:lstStyle/>
          <a:p>
            <a:r>
              <a:rPr lang="en-US"/>
              <a:t>PERFORMANCE</a:t>
            </a:r>
          </a:p>
        </p:txBody>
      </p:sp>
      <p:sp>
        <p:nvSpPr>
          <p:cNvPr id="3" name="Slide Number Placeholder 2">
            <a:extLst>
              <a:ext uri="{FF2B5EF4-FFF2-40B4-BE49-F238E27FC236}">
                <a16:creationId xmlns:a16="http://schemas.microsoft.com/office/drawing/2014/main" id="{BA7B22B8-E5CD-8A80-8E35-4CBA1DE9830E}"/>
              </a:ext>
            </a:extLst>
          </p:cNvPr>
          <p:cNvSpPr>
            <a:spLocks noGrp="1"/>
          </p:cNvSpPr>
          <p:nvPr>
            <p:ph type="sldNum" sz="quarter" idx="12"/>
            <p:custDataLst>
              <p:tags r:id="rId3"/>
            </p:custDataLst>
          </p:nvPr>
        </p:nvSpPr>
        <p:spPr>
          <a:xfrm>
            <a:off x="7200900" y="7180146"/>
            <a:ext cx="2263140" cy="123111"/>
          </a:xfrm>
        </p:spPr>
        <p:txBody>
          <a:bodyPr/>
          <a:lstStyle/>
          <a:p>
            <a:fld id="{E5F51E81-AAE7-994D-8540-B49F2D662D58}" type="slidenum">
              <a:rPr lang="en-US" smtClean="0"/>
              <a:pPr/>
              <a:t>2</a:t>
            </a:fld>
            <a:endParaRPr lang="en-US"/>
          </a:p>
        </p:txBody>
      </p:sp>
      <p:sp>
        <p:nvSpPr>
          <p:cNvPr id="10" name="Arc 9">
            <a:extLst>
              <a:ext uri="{FF2B5EF4-FFF2-40B4-BE49-F238E27FC236}">
                <a16:creationId xmlns:a16="http://schemas.microsoft.com/office/drawing/2014/main" id="{FE7FB3F3-4F15-A6A7-E062-B680B4470DFF}"/>
              </a:ext>
            </a:extLst>
          </p:cNvPr>
          <p:cNvSpPr/>
          <p:nvPr>
            <p:custDataLst>
              <p:tags r:id="rId4"/>
            </p:custDataLst>
          </p:nvPr>
        </p:nvSpPr>
        <p:spPr>
          <a:xfrm rot="10800000">
            <a:off x="549846" y="6658906"/>
            <a:ext cx="152400" cy="152400"/>
          </a:xfrm>
          <a:prstGeom prst="arc">
            <a:avLst/>
          </a:prstGeom>
          <a:ln w="127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5F2A2A9-4329-A108-508F-01E1FF18F14B}"/>
              </a:ext>
            </a:extLst>
          </p:cNvPr>
          <p:cNvSpPr/>
          <p:nvPr>
            <p:custDataLst>
              <p:tags r:id="rId5"/>
            </p:custDataLst>
          </p:nvPr>
        </p:nvSpPr>
        <p:spPr>
          <a:xfrm rot="10800000">
            <a:off x="549846" y="6331881"/>
            <a:ext cx="152400" cy="152400"/>
          </a:xfrm>
          <a:prstGeom prst="arc">
            <a:avLst/>
          </a:prstGeom>
          <a:ln w="127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8">
            <a:extLst>
              <a:ext uri="{FF2B5EF4-FFF2-40B4-BE49-F238E27FC236}">
                <a16:creationId xmlns:a16="http://schemas.microsoft.com/office/drawing/2014/main" id="{4F11CED8-4240-EAF5-887D-D869786E7F82}"/>
              </a:ext>
            </a:extLst>
          </p:cNvPr>
          <p:cNvSpPr txBox="1">
            <a:spLocks/>
          </p:cNvSpPr>
          <p:nvPr>
            <p:custDataLst>
              <p:tags r:id="rId6"/>
            </p:custDataLst>
          </p:nvPr>
        </p:nvSpPr>
        <p:spPr>
          <a:xfrm>
            <a:off x="535138" y="3021788"/>
            <a:ext cx="2798064" cy="205056"/>
          </a:xfrm>
          <a:prstGeom prst="rect">
            <a:avLst/>
          </a:prstGeom>
        </p:spPr>
        <p:txBody>
          <a:bodyPr vert="horz" wrap="square" lIns="0" tIns="0" rIns="0" bIns="0" numCol="1" spcCol="237744" rtlCol="0">
            <a:spAutoFit/>
          </a:bodyPr>
          <a:lstStyle>
            <a:lvl1pPr marL="0" indent="0" algn="l" defTabSz="1005840" rtl="0" eaLnBrk="1" latinLnBrk="0" hangingPunct="1">
              <a:lnSpc>
                <a:spcPts val="1700"/>
              </a:lnSpc>
              <a:spcBef>
                <a:spcPts val="0"/>
              </a:spcBef>
              <a:spcAft>
                <a:spcPts val="450"/>
              </a:spcAft>
              <a:buFont typeface="Arial" panose="020B0604020202020204" pitchFamily="34" charset="0"/>
              <a:buNone/>
              <a:tabLst/>
              <a:defRPr sz="1200" b="1" i="0" kern="1200">
                <a:solidFill>
                  <a:schemeClr val="tx1"/>
                </a:solidFill>
                <a:latin typeface="Georgia" panose="02040502050405020303" pitchFamily="18" charset="0"/>
                <a:ea typeface="+mn-ea"/>
                <a:cs typeface="+mn-cs"/>
              </a:defRPr>
            </a:lvl1pPr>
            <a:lvl2pPr marL="0" indent="0" algn="l" defTabSz="1005840" rtl="0" eaLnBrk="1" latinLnBrk="0" hangingPunct="1">
              <a:lnSpc>
                <a:spcPts val="1400"/>
              </a:lnSpc>
              <a:spcBef>
                <a:spcPts val="0"/>
              </a:spcBef>
              <a:spcAft>
                <a:spcPts val="600"/>
              </a:spcAft>
              <a:buFont typeface="Arial" panose="020B0604020202020204" pitchFamily="34" charset="0"/>
              <a:buNone/>
              <a:tabLst/>
              <a:defRPr sz="1000" b="1" i="0" kern="1200">
                <a:solidFill>
                  <a:schemeClr val="tx1"/>
                </a:solidFill>
                <a:latin typeface="Montserrat" pitchFamily="2" charset="77"/>
                <a:ea typeface="+mn-ea"/>
                <a:cs typeface="+mn-cs"/>
              </a:defRPr>
            </a:lvl2pPr>
            <a:lvl3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3pPr>
            <a:lvl4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4pPr>
            <a:lvl5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lumMod val="50000"/>
                    <a:lumOff val="50000"/>
                  </a:schemeClr>
                </a:solidFill>
                <a:latin typeface="Montserrat" pitchFamily="2"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fr-CA" sz="1400">
                <a:solidFill>
                  <a:schemeClr val="accent1"/>
                </a:solidFill>
              </a:rPr>
              <a:t>Allocation by Asset Class</a:t>
            </a:r>
          </a:p>
        </p:txBody>
      </p:sp>
      <p:sp>
        <p:nvSpPr>
          <p:cNvPr id="19" name="Content Placeholder 8">
            <a:extLst>
              <a:ext uri="{FF2B5EF4-FFF2-40B4-BE49-F238E27FC236}">
                <a16:creationId xmlns:a16="http://schemas.microsoft.com/office/drawing/2014/main" id="{37E5F83B-9298-197F-3C0D-21C328630663}"/>
              </a:ext>
            </a:extLst>
          </p:cNvPr>
          <p:cNvSpPr txBox="1">
            <a:spLocks/>
          </p:cNvSpPr>
          <p:nvPr>
            <p:custDataLst>
              <p:tags r:id="rId7"/>
            </p:custDataLst>
          </p:nvPr>
        </p:nvSpPr>
        <p:spPr>
          <a:xfrm>
            <a:off x="535138" y="3202861"/>
            <a:ext cx="2798064" cy="195182"/>
          </a:xfrm>
          <a:prstGeom prst="rect">
            <a:avLst/>
          </a:prstGeom>
        </p:spPr>
        <p:txBody>
          <a:bodyPr vert="horz" wrap="square" lIns="0" tIns="0" rIns="0" bIns="0" numCol="1" spcCol="237744" rtlCol="0" anchor="t">
            <a:spAutoFit/>
          </a:bodyPr>
          <a:lstStyle>
            <a:lvl1pPr marL="0" indent="0" algn="l" defTabSz="1005840" rtl="0" eaLnBrk="1" latinLnBrk="0" hangingPunct="1">
              <a:lnSpc>
                <a:spcPts val="1700"/>
              </a:lnSpc>
              <a:spcBef>
                <a:spcPts val="0"/>
              </a:spcBef>
              <a:spcAft>
                <a:spcPts val="450"/>
              </a:spcAft>
              <a:buFont typeface="Arial" panose="020B0604020202020204" pitchFamily="34" charset="0"/>
              <a:buNone/>
              <a:tabLst/>
              <a:defRPr sz="1200" b="1" i="0" kern="1200">
                <a:solidFill>
                  <a:schemeClr val="tx1"/>
                </a:solidFill>
                <a:latin typeface="Georgia" panose="02040502050405020303" pitchFamily="18" charset="0"/>
                <a:ea typeface="+mn-ea"/>
                <a:cs typeface="+mn-cs"/>
              </a:defRPr>
            </a:lvl1pPr>
            <a:lvl2pPr marL="0" indent="0" algn="l" defTabSz="1005840" rtl="0" eaLnBrk="1" latinLnBrk="0" hangingPunct="1">
              <a:lnSpc>
                <a:spcPts val="1400"/>
              </a:lnSpc>
              <a:spcBef>
                <a:spcPts val="0"/>
              </a:spcBef>
              <a:spcAft>
                <a:spcPts val="600"/>
              </a:spcAft>
              <a:buFont typeface="Arial" panose="020B0604020202020204" pitchFamily="34" charset="0"/>
              <a:buNone/>
              <a:tabLst/>
              <a:defRPr sz="1000" b="1" i="0" kern="1200">
                <a:solidFill>
                  <a:schemeClr val="tx1"/>
                </a:solidFill>
                <a:latin typeface="Montserrat" pitchFamily="2" charset="77"/>
                <a:ea typeface="+mn-ea"/>
                <a:cs typeface="+mn-cs"/>
              </a:defRPr>
            </a:lvl2pPr>
            <a:lvl3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3pPr>
            <a:lvl4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4pPr>
            <a:lvl5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lumMod val="50000"/>
                    <a:lumOff val="50000"/>
                  </a:schemeClr>
                </a:solidFill>
                <a:latin typeface="Montserrat" pitchFamily="2"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800" b="0" dirty="0">
                <a:solidFill>
                  <a:schemeClr val="tx1">
                    <a:lumMod val="50000"/>
                    <a:lumOff val="50000"/>
                  </a:schemeClr>
                </a:solidFill>
                <a:latin typeface="Montserrat"/>
              </a:rPr>
              <a:t>AS OF DECEMBER 31st , 2024</a:t>
            </a:r>
          </a:p>
        </p:txBody>
      </p:sp>
      <p:graphicFrame>
        <p:nvGraphicFramePr>
          <p:cNvPr id="21" name="Chart 20">
            <a:extLst>
              <a:ext uri="{FF2B5EF4-FFF2-40B4-BE49-F238E27FC236}">
                <a16:creationId xmlns:a16="http://schemas.microsoft.com/office/drawing/2014/main" id="{960B0565-C587-5483-EBF2-E8C8AA496523}"/>
              </a:ext>
            </a:extLst>
          </p:cNvPr>
          <p:cNvGraphicFramePr/>
          <p:nvPr>
            <p:custDataLst>
              <p:tags r:id="rId8"/>
            </p:custDataLst>
            <p:extLst>
              <p:ext uri="{D42A27DB-BD31-4B8C-83A1-F6EECF244321}">
                <p14:modId xmlns:p14="http://schemas.microsoft.com/office/powerpoint/2010/main" val="70008022"/>
              </p:ext>
            </p:extLst>
          </p:nvPr>
        </p:nvGraphicFramePr>
        <p:xfrm>
          <a:off x="535139" y="3553810"/>
          <a:ext cx="2798064" cy="2146476"/>
        </p:xfrm>
        <a:graphic>
          <a:graphicData uri="http://schemas.openxmlformats.org/drawingml/2006/chart">
            <c:chart xmlns:c="http://schemas.openxmlformats.org/drawingml/2006/chart" xmlns:r="http://schemas.openxmlformats.org/officeDocument/2006/relationships" r:id="rId25"/>
          </a:graphicData>
        </a:graphic>
      </p:graphicFrame>
      <p:sp>
        <p:nvSpPr>
          <p:cNvPr id="22" name="TextBox 21">
            <a:extLst>
              <a:ext uri="{FF2B5EF4-FFF2-40B4-BE49-F238E27FC236}">
                <a16:creationId xmlns:a16="http://schemas.microsoft.com/office/drawing/2014/main" id="{AEFADCC7-C924-D18D-A446-3C59E68E7C97}"/>
              </a:ext>
            </a:extLst>
          </p:cNvPr>
          <p:cNvSpPr txBox="1"/>
          <p:nvPr>
            <p:custDataLst>
              <p:tags r:id="rId9"/>
            </p:custDataLst>
          </p:nvPr>
        </p:nvSpPr>
        <p:spPr>
          <a:xfrm>
            <a:off x="535138" y="5899883"/>
            <a:ext cx="1175002" cy="138499"/>
          </a:xfrm>
          <a:prstGeom prst="rect">
            <a:avLst/>
          </a:prstGeom>
          <a:noFill/>
        </p:spPr>
        <p:txBody>
          <a:bodyPr wrap="none" lIns="0" tIns="0" rIns="0" bIns="0" rtlCol="0">
            <a:spAutoFit/>
          </a:bodyPr>
          <a:lstStyle/>
          <a:p>
            <a:r>
              <a:rPr lang="fr-CA" sz="900" dirty="0" err="1">
                <a:solidFill>
                  <a:schemeClr val="tx1">
                    <a:lumMod val="65000"/>
                    <a:lumOff val="35000"/>
                  </a:schemeClr>
                </a:solidFill>
                <a:latin typeface="Montserrat" pitchFamily="2" charset="77"/>
              </a:rPr>
              <a:t>Fixed</a:t>
            </a:r>
            <a:r>
              <a:rPr lang="fr-CA" sz="900" dirty="0">
                <a:solidFill>
                  <a:schemeClr val="tx1">
                    <a:lumMod val="65000"/>
                    <a:lumOff val="35000"/>
                  </a:schemeClr>
                </a:solidFill>
                <a:latin typeface="Montserrat" pitchFamily="2" charset="77"/>
              </a:rPr>
              <a:t> </a:t>
            </a:r>
            <a:r>
              <a:rPr lang="fr-CA" sz="900" dirty="0" err="1">
                <a:solidFill>
                  <a:schemeClr val="tx1">
                    <a:lumMod val="65000"/>
                    <a:lumOff val="35000"/>
                  </a:schemeClr>
                </a:solidFill>
                <a:latin typeface="Montserrat" pitchFamily="2" charset="77"/>
              </a:rPr>
              <a:t>Income</a:t>
            </a:r>
            <a:r>
              <a:rPr lang="fr-CA" sz="900" dirty="0">
                <a:solidFill>
                  <a:schemeClr val="tx1">
                    <a:lumMod val="65000"/>
                    <a:lumOff val="35000"/>
                  </a:schemeClr>
                </a:solidFill>
                <a:latin typeface="Montserrat" pitchFamily="2" charset="77"/>
              </a:rPr>
              <a:t> </a:t>
            </a:r>
            <a:r>
              <a:rPr lang="fr-CA" sz="900" b="1" dirty="0">
                <a:solidFill>
                  <a:schemeClr val="tx1">
                    <a:lumMod val="65000"/>
                    <a:lumOff val="35000"/>
                  </a:schemeClr>
                </a:solidFill>
                <a:latin typeface="Montserrat" pitchFamily="2" charset="77"/>
              </a:rPr>
              <a:t>18.9 %</a:t>
            </a:r>
          </a:p>
        </p:txBody>
      </p:sp>
      <p:grpSp>
        <p:nvGrpSpPr>
          <p:cNvPr id="23" name="Group 22">
            <a:extLst>
              <a:ext uri="{FF2B5EF4-FFF2-40B4-BE49-F238E27FC236}">
                <a16:creationId xmlns:a16="http://schemas.microsoft.com/office/drawing/2014/main" id="{1BD90197-5BFA-2D1C-A9F4-ECA0EAA5D75A}"/>
              </a:ext>
            </a:extLst>
          </p:cNvPr>
          <p:cNvGrpSpPr/>
          <p:nvPr>
            <p:custDataLst>
              <p:tags r:id="rId10"/>
            </p:custDataLst>
          </p:nvPr>
        </p:nvGrpSpPr>
        <p:grpSpPr>
          <a:xfrm>
            <a:off x="631866" y="6088207"/>
            <a:ext cx="1276450" cy="276999"/>
            <a:chOff x="594358" y="6534070"/>
            <a:chExt cx="1276450" cy="276999"/>
          </a:xfrm>
        </p:grpSpPr>
        <p:sp>
          <p:nvSpPr>
            <p:cNvPr id="24" name="Oval 23">
              <a:extLst>
                <a:ext uri="{FF2B5EF4-FFF2-40B4-BE49-F238E27FC236}">
                  <a16:creationId xmlns:a16="http://schemas.microsoft.com/office/drawing/2014/main" id="{206C67D6-6CEF-3856-CB9E-ABD268AF4D3E}"/>
                </a:ext>
              </a:extLst>
            </p:cNvPr>
            <p:cNvSpPr/>
            <p:nvPr/>
          </p:nvSpPr>
          <p:spPr>
            <a:xfrm>
              <a:off x="594358" y="6548456"/>
              <a:ext cx="109728" cy="10972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947C99A-743B-5B9A-0BEC-0909C318817C}"/>
                </a:ext>
              </a:extLst>
            </p:cNvPr>
            <p:cNvSpPr txBox="1"/>
            <p:nvPr/>
          </p:nvSpPr>
          <p:spPr>
            <a:xfrm>
              <a:off x="769544" y="6534070"/>
              <a:ext cx="1101264" cy="276999"/>
            </a:xfrm>
            <a:prstGeom prst="rect">
              <a:avLst/>
            </a:prstGeom>
            <a:noFill/>
          </p:spPr>
          <p:txBody>
            <a:bodyPr wrap="none" lIns="0" tIns="0" rIns="0" bIns="0" rtlCol="0">
              <a:spAutoFit/>
            </a:bodyPr>
            <a:lstStyle/>
            <a:p>
              <a:r>
                <a:rPr lang="fr-CA" sz="900" dirty="0">
                  <a:solidFill>
                    <a:schemeClr val="tx1">
                      <a:lumMod val="65000"/>
                      <a:lumOff val="35000"/>
                    </a:schemeClr>
                  </a:solidFill>
                  <a:latin typeface="Montserrat" pitchFamily="2" charset="77"/>
                </a:rPr>
                <a:t>Cash &amp; Short </a:t>
              </a:r>
              <a:r>
                <a:rPr lang="fr-CA" sz="900" dirty="0" err="1">
                  <a:solidFill>
                    <a:schemeClr val="tx1">
                      <a:lumMod val="65000"/>
                      <a:lumOff val="35000"/>
                    </a:schemeClr>
                  </a:solidFill>
                  <a:latin typeface="Montserrat" pitchFamily="2" charset="77"/>
                </a:rPr>
                <a:t>Term</a:t>
              </a:r>
              <a:r>
                <a:rPr lang="fr-CA" sz="900" dirty="0">
                  <a:solidFill>
                    <a:schemeClr val="tx1">
                      <a:lumMod val="65000"/>
                      <a:lumOff val="35000"/>
                    </a:schemeClr>
                  </a:solidFill>
                  <a:latin typeface="Montserrat" pitchFamily="2" charset="77"/>
                </a:rPr>
                <a:t> </a:t>
              </a:r>
            </a:p>
            <a:p>
              <a:r>
                <a:rPr lang="fr-CA" sz="900" dirty="0" err="1">
                  <a:solidFill>
                    <a:schemeClr val="tx1">
                      <a:lumMod val="65000"/>
                      <a:lumOff val="35000"/>
                    </a:schemeClr>
                  </a:solidFill>
                  <a:latin typeface="Montserrat" pitchFamily="2" charset="77"/>
                </a:rPr>
                <a:t>Liquidity</a:t>
              </a:r>
              <a:r>
                <a:rPr lang="fr-CA" sz="900" dirty="0">
                  <a:solidFill>
                    <a:schemeClr val="tx1">
                      <a:lumMod val="65000"/>
                      <a:lumOff val="35000"/>
                    </a:schemeClr>
                  </a:solidFill>
                  <a:latin typeface="Montserrat" pitchFamily="2" charset="77"/>
                </a:rPr>
                <a:t> </a:t>
              </a:r>
              <a:r>
                <a:rPr lang="fr-CA" sz="900" b="1" dirty="0">
                  <a:solidFill>
                    <a:schemeClr val="tx1">
                      <a:lumMod val="65000"/>
                      <a:lumOff val="35000"/>
                    </a:schemeClr>
                  </a:solidFill>
                  <a:latin typeface="Montserrat" pitchFamily="2" charset="77"/>
                </a:rPr>
                <a:t>7.8 %</a:t>
              </a:r>
            </a:p>
          </p:txBody>
        </p:sp>
      </p:grpSp>
      <p:grpSp>
        <p:nvGrpSpPr>
          <p:cNvPr id="29" name="Group 28">
            <a:extLst>
              <a:ext uri="{FF2B5EF4-FFF2-40B4-BE49-F238E27FC236}">
                <a16:creationId xmlns:a16="http://schemas.microsoft.com/office/drawing/2014/main" id="{1AC17128-6B1E-33F9-CC5D-FAEB170F9583}"/>
              </a:ext>
            </a:extLst>
          </p:cNvPr>
          <p:cNvGrpSpPr/>
          <p:nvPr>
            <p:custDataLst>
              <p:tags r:id="rId11"/>
            </p:custDataLst>
          </p:nvPr>
        </p:nvGrpSpPr>
        <p:grpSpPr>
          <a:xfrm>
            <a:off x="631866" y="6415031"/>
            <a:ext cx="1298892" cy="138499"/>
            <a:chOff x="594358" y="6534070"/>
            <a:chExt cx="1298892" cy="138499"/>
          </a:xfrm>
        </p:grpSpPr>
        <p:sp>
          <p:nvSpPr>
            <p:cNvPr id="36" name="Oval 35">
              <a:extLst>
                <a:ext uri="{FF2B5EF4-FFF2-40B4-BE49-F238E27FC236}">
                  <a16:creationId xmlns:a16="http://schemas.microsoft.com/office/drawing/2014/main" id="{D4F30FA6-2216-3731-34EC-1D8E4C44E517}"/>
                </a:ext>
              </a:extLst>
            </p:cNvPr>
            <p:cNvSpPr/>
            <p:nvPr/>
          </p:nvSpPr>
          <p:spPr>
            <a:xfrm>
              <a:off x="594358" y="6548456"/>
              <a:ext cx="109728" cy="109728"/>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3F92A2C-EE51-B9DE-F051-7FA9A5747EAC}"/>
                </a:ext>
              </a:extLst>
            </p:cNvPr>
            <p:cNvSpPr txBox="1"/>
            <p:nvPr/>
          </p:nvSpPr>
          <p:spPr>
            <a:xfrm>
              <a:off x="769544" y="6534070"/>
              <a:ext cx="1123706" cy="138499"/>
            </a:xfrm>
            <a:prstGeom prst="rect">
              <a:avLst/>
            </a:prstGeom>
            <a:noFill/>
          </p:spPr>
          <p:txBody>
            <a:bodyPr wrap="none" lIns="0" tIns="0" rIns="0" bIns="0" rtlCol="0">
              <a:spAutoFit/>
            </a:bodyPr>
            <a:lstStyle/>
            <a:p>
              <a:r>
                <a:rPr lang="fr-CA" sz="900" dirty="0" err="1">
                  <a:solidFill>
                    <a:schemeClr val="tx1">
                      <a:lumMod val="65000"/>
                      <a:lumOff val="35000"/>
                    </a:schemeClr>
                  </a:solidFill>
                  <a:latin typeface="Montserrat" pitchFamily="2" charset="77"/>
                </a:rPr>
                <a:t>Fixed</a:t>
              </a:r>
              <a:r>
                <a:rPr lang="fr-CA" sz="900" dirty="0">
                  <a:solidFill>
                    <a:schemeClr val="tx1">
                      <a:lumMod val="65000"/>
                      <a:lumOff val="35000"/>
                    </a:schemeClr>
                  </a:solidFill>
                  <a:latin typeface="Montserrat" pitchFamily="2" charset="77"/>
                </a:rPr>
                <a:t> </a:t>
              </a:r>
              <a:r>
                <a:rPr lang="fr-CA" sz="900" dirty="0" err="1">
                  <a:solidFill>
                    <a:schemeClr val="tx1">
                      <a:lumMod val="65000"/>
                      <a:lumOff val="35000"/>
                    </a:schemeClr>
                  </a:solidFill>
                  <a:latin typeface="Montserrat" pitchFamily="2" charset="77"/>
                </a:rPr>
                <a:t>Income</a:t>
              </a:r>
              <a:r>
                <a:rPr lang="fr-CA" sz="900" dirty="0">
                  <a:solidFill>
                    <a:schemeClr val="tx1">
                      <a:lumMod val="65000"/>
                      <a:lumOff val="35000"/>
                    </a:schemeClr>
                  </a:solidFill>
                  <a:latin typeface="Montserrat" pitchFamily="2" charset="77"/>
                </a:rPr>
                <a:t> </a:t>
              </a:r>
              <a:r>
                <a:rPr lang="en-US" sz="900" b="1" dirty="0">
                  <a:solidFill>
                    <a:schemeClr val="tx1">
                      <a:lumMod val="65000"/>
                      <a:lumOff val="35000"/>
                    </a:schemeClr>
                  </a:solidFill>
                  <a:latin typeface="Montserrat" pitchFamily="2" charset="77"/>
                </a:rPr>
                <a:t>7.7 %</a:t>
              </a:r>
            </a:p>
          </p:txBody>
        </p:sp>
      </p:grpSp>
      <p:grpSp>
        <p:nvGrpSpPr>
          <p:cNvPr id="46" name="Group 45">
            <a:extLst>
              <a:ext uri="{FF2B5EF4-FFF2-40B4-BE49-F238E27FC236}">
                <a16:creationId xmlns:a16="http://schemas.microsoft.com/office/drawing/2014/main" id="{C4E96770-9394-4F7C-7E9D-3586B661694E}"/>
              </a:ext>
            </a:extLst>
          </p:cNvPr>
          <p:cNvGrpSpPr/>
          <p:nvPr>
            <p:custDataLst>
              <p:tags r:id="rId12"/>
            </p:custDataLst>
          </p:nvPr>
        </p:nvGrpSpPr>
        <p:grpSpPr>
          <a:xfrm>
            <a:off x="631866" y="6741855"/>
            <a:ext cx="1186681" cy="276999"/>
            <a:chOff x="594358" y="6534070"/>
            <a:chExt cx="1186681" cy="276999"/>
          </a:xfrm>
        </p:grpSpPr>
        <p:sp>
          <p:nvSpPr>
            <p:cNvPr id="47" name="Oval 46">
              <a:extLst>
                <a:ext uri="{FF2B5EF4-FFF2-40B4-BE49-F238E27FC236}">
                  <a16:creationId xmlns:a16="http://schemas.microsoft.com/office/drawing/2014/main" id="{1C6F5B1E-42A1-BDE5-1F94-E42859868F27}"/>
                </a:ext>
              </a:extLst>
            </p:cNvPr>
            <p:cNvSpPr/>
            <p:nvPr/>
          </p:nvSpPr>
          <p:spPr>
            <a:xfrm>
              <a:off x="594358" y="6548456"/>
              <a:ext cx="109728" cy="109728"/>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1FE8D71-932F-B9F6-091D-0FEF1F26514E}"/>
                </a:ext>
              </a:extLst>
            </p:cNvPr>
            <p:cNvSpPr txBox="1"/>
            <p:nvPr/>
          </p:nvSpPr>
          <p:spPr>
            <a:xfrm>
              <a:off x="769544" y="6534070"/>
              <a:ext cx="1011495" cy="276999"/>
            </a:xfrm>
            <a:prstGeom prst="rect">
              <a:avLst/>
            </a:prstGeom>
            <a:noFill/>
          </p:spPr>
          <p:txBody>
            <a:bodyPr wrap="none" lIns="0" tIns="0" rIns="0" bIns="0" rtlCol="0">
              <a:spAutoFit/>
            </a:bodyPr>
            <a:lstStyle/>
            <a:p>
              <a:r>
                <a:rPr lang="en-US" sz="900" dirty="0">
                  <a:solidFill>
                    <a:schemeClr val="tx1">
                      <a:lumMod val="65000"/>
                      <a:lumOff val="35000"/>
                    </a:schemeClr>
                  </a:solidFill>
                  <a:latin typeface="Montserrat" pitchFamily="2" charset="77"/>
                </a:rPr>
                <a:t>Capital Protected</a:t>
              </a:r>
            </a:p>
            <a:p>
              <a:r>
                <a:rPr lang="en-US" sz="900" dirty="0">
                  <a:solidFill>
                    <a:schemeClr val="tx1">
                      <a:lumMod val="65000"/>
                      <a:lumOff val="35000"/>
                    </a:schemeClr>
                  </a:solidFill>
                  <a:latin typeface="Montserrat" pitchFamily="2" charset="77"/>
                </a:rPr>
                <a:t>Notes </a:t>
              </a:r>
              <a:r>
                <a:rPr lang="en-US" sz="900" b="1" dirty="0">
                  <a:solidFill>
                    <a:schemeClr val="tx1">
                      <a:lumMod val="65000"/>
                      <a:lumOff val="35000"/>
                    </a:schemeClr>
                  </a:solidFill>
                  <a:latin typeface="Montserrat" pitchFamily="2" charset="77"/>
                </a:rPr>
                <a:t>3.4 %</a:t>
              </a:r>
            </a:p>
          </p:txBody>
        </p:sp>
      </p:grpSp>
      <p:grpSp>
        <p:nvGrpSpPr>
          <p:cNvPr id="49" name="Group 48">
            <a:extLst>
              <a:ext uri="{FF2B5EF4-FFF2-40B4-BE49-F238E27FC236}">
                <a16:creationId xmlns:a16="http://schemas.microsoft.com/office/drawing/2014/main" id="{8105F9D2-E698-AB03-B6CA-677F50EB3985}"/>
              </a:ext>
            </a:extLst>
          </p:cNvPr>
          <p:cNvGrpSpPr/>
          <p:nvPr>
            <p:custDataLst>
              <p:tags r:id="rId13"/>
            </p:custDataLst>
          </p:nvPr>
        </p:nvGrpSpPr>
        <p:grpSpPr>
          <a:xfrm>
            <a:off x="2216803" y="5898084"/>
            <a:ext cx="955849" cy="138499"/>
            <a:chOff x="594358" y="6534070"/>
            <a:chExt cx="955849" cy="138499"/>
          </a:xfrm>
        </p:grpSpPr>
        <p:sp>
          <p:nvSpPr>
            <p:cNvPr id="50" name="Oval 49">
              <a:extLst>
                <a:ext uri="{FF2B5EF4-FFF2-40B4-BE49-F238E27FC236}">
                  <a16:creationId xmlns:a16="http://schemas.microsoft.com/office/drawing/2014/main" id="{9DAC64B5-F9F4-7041-4325-76832CFF6103}"/>
                </a:ext>
              </a:extLst>
            </p:cNvPr>
            <p:cNvSpPr/>
            <p:nvPr/>
          </p:nvSpPr>
          <p:spPr>
            <a:xfrm>
              <a:off x="594358" y="6548456"/>
              <a:ext cx="109728" cy="109728"/>
            </a:xfrm>
            <a:prstGeom prst="ellipse">
              <a:avLst/>
            </a:prstGeom>
            <a:solidFill>
              <a:srgbClr val="5C3D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762A88C-1897-51F3-AFB3-898082BB4977}"/>
                </a:ext>
              </a:extLst>
            </p:cNvPr>
            <p:cNvSpPr txBox="1"/>
            <p:nvPr/>
          </p:nvSpPr>
          <p:spPr>
            <a:xfrm>
              <a:off x="769544" y="6534070"/>
              <a:ext cx="780663" cy="138499"/>
            </a:xfrm>
            <a:prstGeom prst="rect">
              <a:avLst/>
            </a:prstGeom>
            <a:noFill/>
          </p:spPr>
          <p:txBody>
            <a:bodyPr wrap="none" lIns="0" tIns="0" rIns="0" bIns="0" rtlCol="0">
              <a:spAutoFit/>
            </a:bodyPr>
            <a:lstStyle/>
            <a:p>
              <a:r>
                <a:rPr lang="en-US" sz="900" dirty="0">
                  <a:solidFill>
                    <a:schemeClr val="tx1">
                      <a:lumMod val="65000"/>
                      <a:lumOff val="35000"/>
                    </a:schemeClr>
                  </a:solidFill>
                  <a:latin typeface="Montserrat" pitchFamily="2" charset="77"/>
                </a:rPr>
                <a:t>Equity </a:t>
              </a:r>
              <a:r>
                <a:rPr lang="en-US" sz="900" b="1" dirty="0">
                  <a:solidFill>
                    <a:schemeClr val="tx1">
                      <a:lumMod val="65000"/>
                      <a:lumOff val="35000"/>
                    </a:schemeClr>
                  </a:solidFill>
                  <a:latin typeface="Montserrat" pitchFamily="2" charset="77"/>
                </a:rPr>
                <a:t>58.3 %</a:t>
              </a:r>
            </a:p>
          </p:txBody>
        </p:sp>
      </p:grpSp>
      <p:grpSp>
        <p:nvGrpSpPr>
          <p:cNvPr id="54" name="Group 53">
            <a:extLst>
              <a:ext uri="{FF2B5EF4-FFF2-40B4-BE49-F238E27FC236}">
                <a16:creationId xmlns:a16="http://schemas.microsoft.com/office/drawing/2014/main" id="{D050C781-910B-3C09-EC51-5210BB869ABA}"/>
              </a:ext>
            </a:extLst>
          </p:cNvPr>
          <p:cNvGrpSpPr/>
          <p:nvPr>
            <p:custDataLst>
              <p:tags r:id="rId14"/>
            </p:custDataLst>
          </p:nvPr>
        </p:nvGrpSpPr>
        <p:grpSpPr>
          <a:xfrm>
            <a:off x="2216803" y="6771790"/>
            <a:ext cx="1274846" cy="415498"/>
            <a:chOff x="594358" y="6534070"/>
            <a:chExt cx="1274846" cy="415498"/>
          </a:xfrm>
        </p:grpSpPr>
        <p:sp>
          <p:nvSpPr>
            <p:cNvPr id="57" name="Oval 56">
              <a:extLst>
                <a:ext uri="{FF2B5EF4-FFF2-40B4-BE49-F238E27FC236}">
                  <a16:creationId xmlns:a16="http://schemas.microsoft.com/office/drawing/2014/main" id="{BA9570ED-0CE6-12FF-0DC3-9FCE9BB27658}"/>
                </a:ext>
              </a:extLst>
            </p:cNvPr>
            <p:cNvSpPr/>
            <p:nvPr/>
          </p:nvSpPr>
          <p:spPr>
            <a:xfrm>
              <a:off x="594358" y="6548456"/>
              <a:ext cx="109728" cy="109728"/>
            </a:xfrm>
            <a:prstGeom prst="ellipse">
              <a:avLst/>
            </a:prstGeom>
            <a:solidFill>
              <a:srgbClr val="C1B6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988B51A-0C84-EEB4-8E87-594F94459A58}"/>
                </a:ext>
              </a:extLst>
            </p:cNvPr>
            <p:cNvSpPr txBox="1"/>
            <p:nvPr/>
          </p:nvSpPr>
          <p:spPr>
            <a:xfrm>
              <a:off x="769544" y="6534070"/>
              <a:ext cx="1099660" cy="415498"/>
            </a:xfrm>
            <a:prstGeom prst="rect">
              <a:avLst/>
            </a:prstGeom>
            <a:noFill/>
          </p:spPr>
          <p:txBody>
            <a:bodyPr wrap="none" lIns="0" tIns="0" rIns="0" bIns="0" rtlCol="0">
              <a:spAutoFit/>
            </a:bodyPr>
            <a:lstStyle/>
            <a:p>
              <a:r>
                <a:rPr lang="fr-CA" sz="900" dirty="0">
                  <a:solidFill>
                    <a:schemeClr val="tx1">
                      <a:lumMod val="65000"/>
                      <a:lumOff val="35000"/>
                    </a:schemeClr>
                  </a:solidFill>
                  <a:latin typeface="Montserrat" pitchFamily="2" charset="77"/>
                </a:rPr>
                <a:t>Alternatives </a:t>
              </a:r>
            </a:p>
            <a:p>
              <a:r>
                <a:rPr lang="fr-CA" sz="900" dirty="0">
                  <a:solidFill>
                    <a:schemeClr val="tx1">
                      <a:lumMod val="65000"/>
                      <a:lumOff val="35000"/>
                    </a:schemeClr>
                  </a:solidFill>
                  <a:latin typeface="Montserrat" pitchFamily="2" charset="77"/>
                </a:rPr>
                <a:t>(</a:t>
              </a:r>
              <a:r>
                <a:rPr lang="fr-CA" sz="900" dirty="0" err="1">
                  <a:solidFill>
                    <a:schemeClr val="tx1">
                      <a:lumMod val="65000"/>
                      <a:lumOff val="35000"/>
                    </a:schemeClr>
                  </a:solidFill>
                  <a:latin typeface="Montserrat" pitchFamily="2" charset="77"/>
                </a:rPr>
                <a:t>Structured</a:t>
              </a:r>
              <a:r>
                <a:rPr lang="fr-CA" sz="900" dirty="0">
                  <a:solidFill>
                    <a:schemeClr val="tx1">
                      <a:lumMod val="65000"/>
                      <a:lumOff val="35000"/>
                    </a:schemeClr>
                  </a:solidFill>
                  <a:latin typeface="Montserrat" pitchFamily="2" charset="77"/>
                </a:rPr>
                <a:t> Notes) </a:t>
              </a:r>
              <a:br>
                <a:rPr lang="en-US" sz="900" dirty="0">
                  <a:solidFill>
                    <a:schemeClr val="tx1">
                      <a:lumMod val="65000"/>
                      <a:lumOff val="35000"/>
                    </a:schemeClr>
                  </a:solidFill>
                  <a:latin typeface="Montserrat" pitchFamily="2" charset="77"/>
                </a:rPr>
              </a:br>
              <a:r>
                <a:rPr lang="en-US" sz="900" b="1" dirty="0">
                  <a:solidFill>
                    <a:schemeClr val="tx1">
                      <a:lumMod val="65000"/>
                      <a:lumOff val="35000"/>
                    </a:schemeClr>
                  </a:solidFill>
                  <a:latin typeface="Montserrat" pitchFamily="2" charset="77"/>
                </a:rPr>
                <a:t>13.6 %</a:t>
              </a:r>
            </a:p>
          </p:txBody>
        </p:sp>
      </p:grpSp>
      <p:sp>
        <p:nvSpPr>
          <p:cNvPr id="59" name="Arc 58">
            <a:extLst>
              <a:ext uri="{FF2B5EF4-FFF2-40B4-BE49-F238E27FC236}">
                <a16:creationId xmlns:a16="http://schemas.microsoft.com/office/drawing/2014/main" id="{C468E3EB-C799-BDAE-7F12-D49BAA23A151}"/>
              </a:ext>
            </a:extLst>
          </p:cNvPr>
          <p:cNvSpPr/>
          <p:nvPr>
            <p:custDataLst>
              <p:tags r:id="rId15"/>
            </p:custDataLst>
          </p:nvPr>
        </p:nvSpPr>
        <p:spPr>
          <a:xfrm rot="10800000">
            <a:off x="549846" y="6004514"/>
            <a:ext cx="152400" cy="152400"/>
          </a:xfrm>
          <a:prstGeom prst="arc">
            <a:avLst/>
          </a:prstGeom>
          <a:ln w="12700" cap="rnd">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0ED9C61D-B748-1096-D22B-129D44FE4182}"/>
              </a:ext>
            </a:extLst>
          </p:cNvPr>
          <p:cNvCxnSpPr>
            <a:cxnSpLocks/>
            <a:stCxn id="59" idx="2"/>
          </p:cNvCxnSpPr>
          <p:nvPr>
            <p:custDataLst>
              <p:tags r:id="rId16"/>
            </p:custDataLst>
          </p:nvPr>
        </p:nvCxnSpPr>
        <p:spPr>
          <a:xfrm flipV="1">
            <a:off x="549846" y="6046250"/>
            <a:ext cx="0" cy="34464"/>
          </a:xfrm>
          <a:prstGeom prst="line">
            <a:avLst/>
          </a:prstGeom>
          <a:ln w="12700" cap="rnd">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254ED75-CD54-8896-70B2-B1696CFE69CB}"/>
              </a:ext>
            </a:extLst>
          </p:cNvPr>
          <p:cNvGrpSpPr/>
          <p:nvPr>
            <p:custDataLst>
              <p:tags r:id="rId17"/>
            </p:custDataLst>
          </p:nvPr>
        </p:nvGrpSpPr>
        <p:grpSpPr>
          <a:xfrm>
            <a:off x="2211887" y="6216270"/>
            <a:ext cx="1378675" cy="553998"/>
            <a:chOff x="594358" y="6534070"/>
            <a:chExt cx="1378675" cy="553998"/>
          </a:xfrm>
        </p:grpSpPr>
        <p:sp>
          <p:nvSpPr>
            <p:cNvPr id="62" name="Oval 61">
              <a:extLst>
                <a:ext uri="{FF2B5EF4-FFF2-40B4-BE49-F238E27FC236}">
                  <a16:creationId xmlns:a16="http://schemas.microsoft.com/office/drawing/2014/main" id="{22D06467-5342-DD09-DF59-E4093F941A09}"/>
                </a:ext>
              </a:extLst>
            </p:cNvPr>
            <p:cNvSpPr/>
            <p:nvPr/>
          </p:nvSpPr>
          <p:spPr>
            <a:xfrm>
              <a:off x="594358" y="6548456"/>
              <a:ext cx="109728" cy="109728"/>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64107EF-E8AA-2834-3B93-BD63BE046DAB}"/>
                </a:ext>
              </a:extLst>
            </p:cNvPr>
            <p:cNvSpPr txBox="1"/>
            <p:nvPr/>
          </p:nvSpPr>
          <p:spPr>
            <a:xfrm>
              <a:off x="769544" y="6534070"/>
              <a:ext cx="1203489" cy="553998"/>
            </a:xfrm>
            <a:prstGeom prst="rect">
              <a:avLst/>
            </a:prstGeom>
            <a:noFill/>
          </p:spPr>
          <p:txBody>
            <a:bodyPr wrap="square" lIns="0" tIns="0" rIns="0" bIns="0" rtlCol="0">
              <a:spAutoFit/>
            </a:bodyPr>
            <a:lstStyle/>
            <a:p>
              <a:r>
                <a:rPr lang="fr-CA" sz="900" dirty="0">
                  <a:solidFill>
                    <a:schemeClr val="tx1">
                      <a:lumMod val="65000"/>
                      <a:lumOff val="35000"/>
                    </a:schemeClr>
                  </a:solidFill>
                  <a:latin typeface="Montserrat" pitchFamily="2" charset="77"/>
                </a:rPr>
                <a:t>Alternatives </a:t>
              </a:r>
            </a:p>
            <a:p>
              <a:r>
                <a:rPr lang="fr-CA" sz="900" dirty="0">
                  <a:solidFill>
                    <a:schemeClr val="tx1">
                      <a:lumMod val="65000"/>
                      <a:lumOff val="35000"/>
                    </a:schemeClr>
                  </a:solidFill>
                  <a:latin typeface="Montserrat" pitchFamily="2" charset="77"/>
                </a:rPr>
                <a:t>(</a:t>
              </a:r>
              <a:r>
                <a:rPr lang="fr-CA" sz="900" dirty="0" err="1">
                  <a:solidFill>
                    <a:schemeClr val="tx1">
                      <a:lumMod val="65000"/>
                      <a:lumOff val="35000"/>
                    </a:schemeClr>
                  </a:solidFill>
                  <a:latin typeface="Montserrat" pitchFamily="2" charset="77"/>
                </a:rPr>
                <a:t>Institutional</a:t>
              </a:r>
              <a:r>
                <a:rPr lang="fr-CA" sz="900" dirty="0">
                  <a:solidFill>
                    <a:schemeClr val="tx1">
                      <a:lumMod val="65000"/>
                      <a:lumOff val="35000"/>
                    </a:schemeClr>
                  </a:solidFill>
                  <a:latin typeface="Montserrat" pitchFamily="2" charset="77"/>
                </a:rPr>
                <a:t> mandates) </a:t>
              </a:r>
              <a:br>
                <a:rPr lang="en-US" sz="900" dirty="0">
                  <a:solidFill>
                    <a:schemeClr val="tx1">
                      <a:lumMod val="65000"/>
                      <a:lumOff val="35000"/>
                    </a:schemeClr>
                  </a:solidFill>
                  <a:latin typeface="Montserrat" pitchFamily="2" charset="77"/>
                </a:rPr>
              </a:br>
              <a:r>
                <a:rPr lang="en-US" sz="900" b="1" dirty="0">
                  <a:solidFill>
                    <a:schemeClr val="tx1">
                      <a:lumMod val="65000"/>
                      <a:lumOff val="35000"/>
                    </a:schemeClr>
                  </a:solidFill>
                  <a:latin typeface="Montserrat" pitchFamily="2" charset="77"/>
                </a:rPr>
                <a:t>9.2 %</a:t>
              </a:r>
            </a:p>
          </p:txBody>
        </p:sp>
      </p:grpSp>
      <p:graphicFrame>
        <p:nvGraphicFramePr>
          <p:cNvPr id="7" name="Table 11">
            <a:extLst>
              <a:ext uri="{FF2B5EF4-FFF2-40B4-BE49-F238E27FC236}">
                <a16:creationId xmlns:a16="http://schemas.microsoft.com/office/drawing/2014/main" id="{05F94055-E644-0CD9-5E94-8E659BAB2CB3}"/>
              </a:ext>
            </a:extLst>
          </p:cNvPr>
          <p:cNvGraphicFramePr>
            <a:graphicFrameLocks noGrp="1"/>
          </p:cNvGraphicFramePr>
          <p:nvPr>
            <p:custDataLst>
              <p:tags r:id="rId18"/>
            </p:custDataLst>
            <p:extLst>
              <p:ext uri="{D42A27DB-BD31-4B8C-83A1-F6EECF244321}">
                <p14:modId xmlns:p14="http://schemas.microsoft.com/office/powerpoint/2010/main" val="2127827826"/>
              </p:ext>
            </p:extLst>
          </p:nvPr>
        </p:nvGraphicFramePr>
        <p:xfrm>
          <a:off x="510620" y="1525308"/>
          <a:ext cx="2987209" cy="1155761"/>
        </p:xfrm>
        <a:graphic>
          <a:graphicData uri="http://schemas.openxmlformats.org/drawingml/2006/table">
            <a:tbl>
              <a:tblPr firstRow="1" bandRow="1">
                <a:tableStyleId>{5C22544A-7EE6-4342-B048-85BDC9FD1C3A}</a:tableStyleId>
              </a:tblPr>
              <a:tblGrid>
                <a:gridCol w="1725613">
                  <a:extLst>
                    <a:ext uri="{9D8B030D-6E8A-4147-A177-3AD203B41FA5}">
                      <a16:colId xmlns:a16="http://schemas.microsoft.com/office/drawing/2014/main" val="1944910340"/>
                    </a:ext>
                  </a:extLst>
                </a:gridCol>
                <a:gridCol w="420532">
                  <a:extLst>
                    <a:ext uri="{9D8B030D-6E8A-4147-A177-3AD203B41FA5}">
                      <a16:colId xmlns:a16="http://schemas.microsoft.com/office/drawing/2014/main" val="985081348"/>
                    </a:ext>
                  </a:extLst>
                </a:gridCol>
                <a:gridCol w="420532">
                  <a:extLst>
                    <a:ext uri="{9D8B030D-6E8A-4147-A177-3AD203B41FA5}">
                      <a16:colId xmlns:a16="http://schemas.microsoft.com/office/drawing/2014/main" val="1108391866"/>
                    </a:ext>
                  </a:extLst>
                </a:gridCol>
                <a:gridCol w="420532">
                  <a:extLst>
                    <a:ext uri="{9D8B030D-6E8A-4147-A177-3AD203B41FA5}">
                      <a16:colId xmlns:a16="http://schemas.microsoft.com/office/drawing/2014/main" val="3106081112"/>
                    </a:ext>
                  </a:extLst>
                </a:gridCol>
              </a:tblGrid>
              <a:tr h="370004">
                <a:tc>
                  <a:txBody>
                    <a:bodyPr/>
                    <a:lstStyle/>
                    <a:p>
                      <a:pPr marL="0" algn="l" defTabSz="1005840" rtl="0" eaLnBrk="1" latinLnBrk="0" hangingPunct="1"/>
                      <a:r>
                        <a:rPr lang="fr-CA" sz="1200" b="1" kern="1200" noProof="0">
                          <a:solidFill>
                            <a:schemeClr val="bg1"/>
                          </a:solidFill>
                          <a:highlight>
                            <a:srgbClr val="5C3D92"/>
                          </a:highlight>
                          <a:latin typeface="Montserrat" pitchFamily="2" charset="77"/>
                          <a:ea typeface="+mn-ea"/>
                          <a:cs typeface="+mn-cs"/>
                        </a:rPr>
                        <a:t>Performance</a:t>
                      </a:r>
                    </a:p>
                  </a:txBody>
                  <a:tcPr marL="0" marR="0" marT="27432" marB="27432"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C3D92"/>
                    </a:solidFill>
                  </a:tcPr>
                </a:tc>
                <a:tc>
                  <a:txBody>
                    <a:bodyPr/>
                    <a:lstStyle/>
                    <a:p>
                      <a:pPr marL="0" algn="ctr" defTabSz="1005840" rtl="0" eaLnBrk="1" latinLnBrk="0" hangingPunct="1"/>
                      <a:r>
                        <a:rPr lang="fr-CA" sz="1000" b="1" kern="1200" noProof="0">
                          <a:solidFill>
                            <a:schemeClr val="bg1"/>
                          </a:solidFill>
                          <a:highlight>
                            <a:srgbClr val="5C3D92"/>
                          </a:highlight>
                          <a:latin typeface="Montserrat" pitchFamily="2" charset="77"/>
                          <a:ea typeface="+mn-ea"/>
                          <a:cs typeface="+mn-cs"/>
                        </a:rPr>
                        <a:t>Q3-24</a:t>
                      </a:r>
                    </a:p>
                  </a:txBody>
                  <a:tcPr marL="0" marR="0" marT="27432" marB="27432"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C3D92"/>
                    </a:solidFill>
                  </a:tcPr>
                </a:tc>
                <a:tc>
                  <a:txBody>
                    <a:bodyPr/>
                    <a:lstStyle/>
                    <a:p>
                      <a:pPr marL="0" algn="ctr" defTabSz="1005840" rtl="0" eaLnBrk="1" latinLnBrk="0" hangingPunct="1"/>
                      <a:r>
                        <a:rPr lang="fr-CA" sz="1000" b="1" kern="1200" noProof="0">
                          <a:solidFill>
                            <a:schemeClr val="bg1"/>
                          </a:solidFill>
                          <a:highlight>
                            <a:srgbClr val="5C3D92"/>
                          </a:highlight>
                          <a:latin typeface="Montserrat" pitchFamily="2" charset="77"/>
                          <a:ea typeface="+mn-ea"/>
                          <a:cs typeface="+mn-cs"/>
                        </a:rPr>
                        <a:t>2024</a:t>
                      </a:r>
                    </a:p>
                  </a:txBody>
                  <a:tcPr marL="0" marR="0" marT="27432" marB="27432"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C3D92"/>
                    </a:solidFill>
                  </a:tcPr>
                </a:tc>
                <a:tc>
                  <a:txBody>
                    <a:bodyPr/>
                    <a:lstStyle/>
                    <a:p>
                      <a:pPr marL="0" algn="ctr" defTabSz="1005840" rtl="0" eaLnBrk="1" latinLnBrk="0" hangingPunct="1"/>
                      <a:r>
                        <a:rPr lang="fr-CA" sz="1000" b="1" kern="1200" noProof="0" dirty="0">
                          <a:solidFill>
                            <a:schemeClr val="bg1"/>
                          </a:solidFill>
                          <a:highlight>
                            <a:srgbClr val="5C3D92"/>
                          </a:highlight>
                          <a:latin typeface="Montserrat" pitchFamily="2" charset="77"/>
                          <a:ea typeface="+mn-ea"/>
                          <a:cs typeface="+mn-cs"/>
                        </a:rPr>
                        <a:t>2023</a:t>
                      </a:r>
                    </a:p>
                  </a:txBody>
                  <a:tcPr marL="0" marR="0" marT="27432" marB="27432"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C3D92"/>
                    </a:solidFill>
                  </a:tcPr>
                </a:tc>
                <a:extLst>
                  <a:ext uri="{0D108BD9-81ED-4DB2-BD59-A6C34878D82A}">
                    <a16:rowId xmlns:a16="http://schemas.microsoft.com/office/drawing/2014/main" val="413182862"/>
                  </a:ext>
                </a:extLst>
              </a:tr>
              <a:tr h="261919">
                <a:tc>
                  <a:txBody>
                    <a:bodyPr/>
                    <a:lstStyle/>
                    <a:p>
                      <a:r>
                        <a:rPr lang="fr-CA" sz="1000" b="1" noProof="0">
                          <a:solidFill>
                            <a:schemeClr val="tx1"/>
                          </a:solidFill>
                          <a:latin typeface="Montserrat" pitchFamily="2" charset="77"/>
                        </a:rPr>
                        <a:t>Sabius</a:t>
                      </a:r>
                      <a:r>
                        <a:rPr lang="fr-CA" sz="1000" b="1" kern="1200" baseline="30000" noProof="0">
                          <a:solidFill>
                            <a:schemeClr val="tx1"/>
                          </a:solidFill>
                          <a:effectLst/>
                          <a:latin typeface="Montserrat" pitchFamily="2" charset="77"/>
                          <a:ea typeface="+mn-ea"/>
                          <a:cs typeface="+mn-cs"/>
                        </a:rPr>
                        <a:t>1</a:t>
                      </a:r>
                      <a:endParaRPr lang="fr-CA" sz="1000" b="1" noProof="0">
                        <a:solidFill>
                          <a:schemeClr val="tx1"/>
                        </a:solidFill>
                        <a:latin typeface="Montserrat" pitchFamily="2" charset="77"/>
                      </a:endParaRPr>
                    </a:p>
                  </a:txBody>
                  <a:tcPr marL="0" marR="0" marT="27432" marB="27432">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1" noProof="0" dirty="0">
                          <a:solidFill>
                            <a:schemeClr val="tx1"/>
                          </a:solidFill>
                          <a:latin typeface="Montserrat" pitchFamily="2" charset="77"/>
                        </a:rPr>
                        <a:t>6.3 %</a:t>
                      </a:r>
                    </a:p>
                  </a:txBody>
                  <a:tcPr marL="0" marR="0" marT="27432" marB="27432">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1" noProof="0" dirty="0">
                          <a:solidFill>
                            <a:schemeClr val="tx1"/>
                          </a:solidFill>
                          <a:latin typeface="Montserrat" pitchFamily="2" charset="77"/>
                        </a:rPr>
                        <a:t>19.7 %</a:t>
                      </a:r>
                    </a:p>
                  </a:txBody>
                  <a:tcPr marL="0" marR="0" marT="27432" marB="27432">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1" kern="1200" noProof="0">
                          <a:solidFill>
                            <a:schemeClr val="tx1"/>
                          </a:solidFill>
                          <a:effectLst/>
                          <a:latin typeface="Montserrat" pitchFamily="2" charset="77"/>
                          <a:ea typeface="+mn-ea"/>
                          <a:cs typeface="+mn-cs"/>
                        </a:rPr>
                        <a:t>21,7 %</a:t>
                      </a:r>
                      <a:endParaRPr lang="fr-CA" sz="1000" noProof="0">
                        <a:solidFill>
                          <a:schemeClr val="tx1"/>
                        </a:solidFill>
                        <a:latin typeface="Montserrat" pitchFamily="2" charset="77"/>
                      </a:endParaRPr>
                    </a:p>
                  </a:txBody>
                  <a:tcPr marL="0" marR="0" marT="27432" marB="27432">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0040267"/>
                  </a:ext>
                </a:extLst>
              </a:tr>
              <a:tr h="261919">
                <a:tc>
                  <a:txBody>
                    <a:bodyPr/>
                    <a:lstStyle/>
                    <a:p>
                      <a:r>
                        <a:rPr lang="fr-CA" sz="1000" kern="1200" noProof="0">
                          <a:solidFill>
                            <a:schemeClr val="tx1"/>
                          </a:solidFill>
                          <a:effectLst/>
                          <a:latin typeface="Montserrat" pitchFamily="2" charset="77"/>
                          <a:ea typeface="+mn-ea"/>
                          <a:cs typeface="+mn-cs"/>
                        </a:rPr>
                        <a:t>Morningstar Category</a:t>
                      </a:r>
                      <a:r>
                        <a:rPr lang="fr-CA" sz="1000" kern="1200" baseline="30000" noProof="0">
                          <a:solidFill>
                            <a:schemeClr val="tx1"/>
                          </a:solidFill>
                          <a:effectLst/>
                          <a:latin typeface="Montserrat" pitchFamily="2" charset="77"/>
                          <a:ea typeface="+mn-ea"/>
                          <a:cs typeface="+mn-cs"/>
                        </a:rPr>
                        <a:t>2</a:t>
                      </a:r>
                      <a:endParaRPr lang="fr-CA" sz="1000" kern="1200" noProof="0">
                        <a:solidFill>
                          <a:schemeClr val="tx1"/>
                        </a:solidFill>
                        <a:effectLst/>
                        <a:latin typeface="Montserrat" pitchFamily="2" charset="77"/>
                        <a:ea typeface="+mn-ea"/>
                        <a:cs typeface="+mn-cs"/>
                      </a:endParaRP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noProof="0" dirty="0">
                          <a:solidFill>
                            <a:schemeClr val="tx1"/>
                          </a:solidFill>
                          <a:latin typeface="Montserrat" pitchFamily="2" charset="77"/>
                        </a:rPr>
                        <a:t>1.4 %</a:t>
                      </a: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noProof="0" dirty="0">
                          <a:solidFill>
                            <a:schemeClr val="tx1"/>
                          </a:solidFill>
                          <a:latin typeface="Montserrat" pitchFamily="2" charset="77"/>
                        </a:rPr>
                        <a:t>11.5 %</a:t>
                      </a: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kern="1200" noProof="0">
                          <a:solidFill>
                            <a:schemeClr val="tx1"/>
                          </a:solidFill>
                          <a:effectLst/>
                          <a:latin typeface="Montserrat" pitchFamily="2" charset="77"/>
                          <a:ea typeface="+mn-ea"/>
                          <a:cs typeface="+mn-cs"/>
                        </a:rPr>
                        <a:t>7,4 %</a:t>
                      </a:r>
                      <a:endParaRPr lang="fr-CA" sz="1000" noProof="0">
                        <a:solidFill>
                          <a:schemeClr val="tx1"/>
                        </a:solidFill>
                        <a:latin typeface="Montserrat" pitchFamily="2" charset="77"/>
                      </a:endParaRP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919244"/>
                  </a:ext>
                </a:extLst>
              </a:tr>
              <a:tr h="261919">
                <a:tc>
                  <a:txBody>
                    <a:bodyPr/>
                    <a:lstStyle/>
                    <a:p>
                      <a:r>
                        <a:rPr lang="fr-CA" sz="1000" kern="1200" noProof="0">
                          <a:solidFill>
                            <a:schemeClr val="tx1"/>
                          </a:solidFill>
                          <a:effectLst/>
                          <a:latin typeface="Montserrat" pitchFamily="2" charset="77"/>
                          <a:ea typeface="+mn-ea"/>
                          <a:cs typeface="+mn-cs"/>
                        </a:rPr>
                        <a:t>Morningstar Bench. Index</a:t>
                      </a:r>
                      <a:r>
                        <a:rPr lang="fr-CA" sz="1000" kern="1200" baseline="30000" noProof="0">
                          <a:solidFill>
                            <a:schemeClr val="tx1"/>
                          </a:solidFill>
                          <a:effectLst/>
                          <a:latin typeface="Montserrat" pitchFamily="2" charset="77"/>
                          <a:ea typeface="+mn-ea"/>
                          <a:cs typeface="+mn-cs"/>
                        </a:rPr>
                        <a:t>3</a:t>
                      </a:r>
                      <a:endParaRPr lang="fr-CA" sz="1000" kern="1200" noProof="0">
                        <a:solidFill>
                          <a:schemeClr val="tx1"/>
                        </a:solidFill>
                        <a:effectLst/>
                        <a:latin typeface="Montserrat" pitchFamily="2" charset="77"/>
                        <a:ea typeface="+mn-ea"/>
                        <a:cs typeface="+mn-cs"/>
                      </a:endParaRP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noProof="0" dirty="0">
                          <a:solidFill>
                            <a:schemeClr val="tx1"/>
                          </a:solidFill>
                          <a:latin typeface="Montserrat" pitchFamily="2" charset="77"/>
                        </a:rPr>
                        <a:t>2.1 %</a:t>
                      </a: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noProof="0" dirty="0">
                          <a:solidFill>
                            <a:schemeClr val="tx1"/>
                          </a:solidFill>
                          <a:latin typeface="Montserrat" pitchFamily="2" charset="77"/>
                        </a:rPr>
                        <a:t>14.0 %</a:t>
                      </a: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kern="1200" noProof="0" dirty="0">
                          <a:solidFill>
                            <a:schemeClr val="tx1"/>
                          </a:solidFill>
                          <a:effectLst/>
                          <a:latin typeface="Montserrat" pitchFamily="2" charset="77"/>
                          <a:ea typeface="+mn-ea"/>
                          <a:cs typeface="+mn-cs"/>
                        </a:rPr>
                        <a:t>11,6 %</a:t>
                      </a:r>
                      <a:endParaRPr lang="fr-CA" sz="1000" noProof="0" dirty="0">
                        <a:solidFill>
                          <a:schemeClr val="tx1"/>
                        </a:solidFill>
                        <a:latin typeface="Montserrat" pitchFamily="2" charset="77"/>
                      </a:endParaRP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78719"/>
                  </a:ext>
                </a:extLst>
              </a:tr>
            </a:tbl>
          </a:graphicData>
        </a:graphic>
      </p:graphicFrame>
      <p:sp>
        <p:nvSpPr>
          <p:cNvPr id="6" name="Oval 5">
            <a:extLst>
              <a:ext uri="{FF2B5EF4-FFF2-40B4-BE49-F238E27FC236}">
                <a16:creationId xmlns:a16="http://schemas.microsoft.com/office/drawing/2014/main" id="{3C00D6DE-4E28-DDD7-39CA-C217AB9C0718}"/>
              </a:ext>
            </a:extLst>
          </p:cNvPr>
          <p:cNvSpPr/>
          <p:nvPr/>
        </p:nvSpPr>
        <p:spPr>
          <a:xfrm>
            <a:off x="1373481" y="4042048"/>
            <a:ext cx="1170000" cy="117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960AE2B-1159-7D10-11C6-F5184FABFD50}"/>
              </a:ext>
            </a:extLst>
          </p:cNvPr>
          <p:cNvSpPr txBox="1">
            <a:spLocks/>
          </p:cNvSpPr>
          <p:nvPr>
            <p:custDataLst>
              <p:tags r:id="rId19"/>
            </p:custDataLst>
          </p:nvPr>
        </p:nvSpPr>
        <p:spPr>
          <a:xfrm>
            <a:off x="535138" y="4357981"/>
            <a:ext cx="2798064" cy="471026"/>
          </a:xfrm>
          <a:prstGeom prst="rect">
            <a:avLst/>
          </a:prstGeom>
        </p:spPr>
        <p:txBody>
          <a:bodyPr vert="horz" wrap="square" lIns="0" tIns="0" rIns="0" bIns="0" numCol="1" spcCol="237744" rtlCol="0">
            <a:spAutoFit/>
          </a:bodyPr>
          <a:lstStyle>
            <a:lvl1pPr marL="0" indent="0" algn="l" defTabSz="1005840" rtl="0" eaLnBrk="1" latinLnBrk="0" hangingPunct="1">
              <a:lnSpc>
                <a:spcPts val="1700"/>
              </a:lnSpc>
              <a:spcBef>
                <a:spcPts val="0"/>
              </a:spcBef>
              <a:spcAft>
                <a:spcPts val="450"/>
              </a:spcAft>
              <a:buFont typeface="Arial" panose="020B0604020202020204" pitchFamily="34" charset="0"/>
              <a:buNone/>
              <a:tabLst/>
              <a:defRPr sz="1200" b="1" i="0" kern="1200">
                <a:solidFill>
                  <a:schemeClr val="tx1"/>
                </a:solidFill>
                <a:latin typeface="Georgia" panose="02040502050405020303" pitchFamily="18" charset="0"/>
                <a:ea typeface="+mn-ea"/>
                <a:cs typeface="+mn-cs"/>
              </a:defRPr>
            </a:lvl1pPr>
            <a:lvl2pPr marL="0" indent="0" algn="l" defTabSz="1005840" rtl="0" eaLnBrk="1" latinLnBrk="0" hangingPunct="1">
              <a:lnSpc>
                <a:spcPts val="1400"/>
              </a:lnSpc>
              <a:spcBef>
                <a:spcPts val="0"/>
              </a:spcBef>
              <a:spcAft>
                <a:spcPts val="600"/>
              </a:spcAft>
              <a:buFont typeface="Arial" panose="020B0604020202020204" pitchFamily="34" charset="0"/>
              <a:buNone/>
              <a:tabLst/>
              <a:defRPr sz="1000" b="1" i="0" kern="1200">
                <a:solidFill>
                  <a:schemeClr val="tx1"/>
                </a:solidFill>
                <a:latin typeface="Montserrat" pitchFamily="2" charset="77"/>
                <a:ea typeface="+mn-ea"/>
                <a:cs typeface="+mn-cs"/>
              </a:defRPr>
            </a:lvl2pPr>
            <a:lvl3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3pPr>
            <a:lvl4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4pPr>
            <a:lvl5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lumMod val="50000"/>
                    <a:lumOff val="50000"/>
                  </a:schemeClr>
                </a:solidFill>
                <a:latin typeface="Montserrat" pitchFamily="2"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fr-CA" sz="800" dirty="0">
                <a:solidFill>
                  <a:schemeClr val="tx1">
                    <a:lumMod val="50000"/>
                    <a:lumOff val="50000"/>
                  </a:schemeClr>
                </a:solidFill>
                <a:latin typeface="Montserrat" pitchFamily="2" charset="77"/>
              </a:rPr>
              <a:t>ASSET</a:t>
            </a:r>
            <a:r>
              <a:rPr lang="en-US" sz="800" dirty="0">
                <a:solidFill>
                  <a:schemeClr val="tx1">
                    <a:lumMod val="50000"/>
                    <a:lumOff val="50000"/>
                  </a:schemeClr>
                </a:solidFill>
                <a:latin typeface="Montserrat" pitchFamily="2" charset="77"/>
              </a:rPr>
              <a:t> Q4-24</a:t>
            </a:r>
          </a:p>
          <a:p>
            <a:pPr algn="ctr"/>
            <a:r>
              <a:rPr lang="en-US" sz="800" dirty="0">
                <a:solidFill>
                  <a:schemeClr val="tx1">
                    <a:lumMod val="50000"/>
                    <a:lumOff val="50000"/>
                  </a:schemeClr>
                </a:solidFill>
                <a:latin typeface="Montserrat" pitchFamily="2" charset="77"/>
              </a:rPr>
              <a:t>SABIUS</a:t>
            </a:r>
          </a:p>
        </p:txBody>
      </p:sp>
      <p:cxnSp>
        <p:nvCxnSpPr>
          <p:cNvPr id="11" name="Straight Connector 10">
            <a:extLst>
              <a:ext uri="{FF2B5EF4-FFF2-40B4-BE49-F238E27FC236}">
                <a16:creationId xmlns:a16="http://schemas.microsoft.com/office/drawing/2014/main" id="{11957E54-68AD-DF10-7438-243A96DC1014}"/>
              </a:ext>
            </a:extLst>
          </p:cNvPr>
          <p:cNvCxnSpPr>
            <a:cxnSpLocks/>
            <a:stCxn id="10" idx="2"/>
            <a:endCxn id="59" idx="2"/>
          </p:cNvCxnSpPr>
          <p:nvPr>
            <p:custDataLst>
              <p:tags r:id="rId20"/>
            </p:custDataLst>
          </p:nvPr>
        </p:nvCxnSpPr>
        <p:spPr>
          <a:xfrm flipV="1">
            <a:off x="549846" y="6080714"/>
            <a:ext cx="0" cy="654392"/>
          </a:xfrm>
          <a:prstGeom prst="line">
            <a:avLst/>
          </a:prstGeom>
          <a:ln w="127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1">
            <a:extLst>
              <a:ext uri="{FF2B5EF4-FFF2-40B4-BE49-F238E27FC236}">
                <a16:creationId xmlns:a16="http://schemas.microsoft.com/office/drawing/2014/main" id="{D02B54BF-FB36-3603-C2AB-AAA0F02B202E}"/>
              </a:ext>
            </a:extLst>
          </p:cNvPr>
          <p:cNvGraphicFramePr>
            <a:graphicFrameLocks noGrp="1"/>
          </p:cNvGraphicFramePr>
          <p:nvPr>
            <p:custDataLst>
              <p:tags r:id="rId21"/>
            </p:custDataLst>
            <p:extLst>
              <p:ext uri="{D42A27DB-BD31-4B8C-83A1-F6EECF244321}">
                <p14:modId xmlns:p14="http://schemas.microsoft.com/office/powerpoint/2010/main" val="1374190922"/>
              </p:ext>
            </p:extLst>
          </p:nvPr>
        </p:nvGraphicFramePr>
        <p:xfrm>
          <a:off x="3639603" y="1509910"/>
          <a:ext cx="2964985" cy="1155761"/>
        </p:xfrm>
        <a:graphic>
          <a:graphicData uri="http://schemas.openxmlformats.org/drawingml/2006/table">
            <a:tbl>
              <a:tblPr firstRow="1" bandRow="1">
                <a:tableStyleId>{5C22544A-7EE6-4342-B048-85BDC9FD1C3A}</a:tableStyleId>
              </a:tblPr>
              <a:tblGrid>
                <a:gridCol w="1497922">
                  <a:extLst>
                    <a:ext uri="{9D8B030D-6E8A-4147-A177-3AD203B41FA5}">
                      <a16:colId xmlns:a16="http://schemas.microsoft.com/office/drawing/2014/main" val="1944910340"/>
                    </a:ext>
                  </a:extLst>
                </a:gridCol>
                <a:gridCol w="489021">
                  <a:extLst>
                    <a:ext uri="{9D8B030D-6E8A-4147-A177-3AD203B41FA5}">
                      <a16:colId xmlns:a16="http://schemas.microsoft.com/office/drawing/2014/main" val="781409024"/>
                    </a:ext>
                  </a:extLst>
                </a:gridCol>
                <a:gridCol w="489021">
                  <a:extLst>
                    <a:ext uri="{9D8B030D-6E8A-4147-A177-3AD203B41FA5}">
                      <a16:colId xmlns:a16="http://schemas.microsoft.com/office/drawing/2014/main" val="1108391866"/>
                    </a:ext>
                  </a:extLst>
                </a:gridCol>
                <a:gridCol w="489021">
                  <a:extLst>
                    <a:ext uri="{9D8B030D-6E8A-4147-A177-3AD203B41FA5}">
                      <a16:colId xmlns:a16="http://schemas.microsoft.com/office/drawing/2014/main" val="3106081112"/>
                    </a:ext>
                  </a:extLst>
                </a:gridCol>
              </a:tblGrid>
              <a:tr h="370004">
                <a:tc>
                  <a:txBody>
                    <a:bodyPr/>
                    <a:lstStyle/>
                    <a:p>
                      <a:pPr marL="0" algn="l" defTabSz="1005840" rtl="0" eaLnBrk="1" latinLnBrk="0" hangingPunct="1"/>
                      <a:r>
                        <a:rPr lang="fr-CA" sz="1200" b="1" kern="1200" noProof="0" dirty="0">
                          <a:solidFill>
                            <a:schemeClr val="bg1"/>
                          </a:solidFill>
                          <a:highlight>
                            <a:srgbClr val="5C3D92"/>
                          </a:highlight>
                          <a:latin typeface="Montserrat" pitchFamily="2" charset="77"/>
                          <a:ea typeface="+mn-ea"/>
                          <a:cs typeface="+mn-cs"/>
                        </a:rPr>
                        <a:t>Attribution</a:t>
                      </a:r>
                    </a:p>
                  </a:txBody>
                  <a:tcPr marL="0" marR="0" marT="27432" marB="27432"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C3D92"/>
                    </a:solidFill>
                  </a:tcPr>
                </a:tc>
                <a:tc>
                  <a:txBody>
                    <a:bodyPr/>
                    <a:lstStyle/>
                    <a:p>
                      <a:pPr marL="0" algn="ctr" defTabSz="1005840" rtl="0" eaLnBrk="1" latinLnBrk="0" hangingPunct="1"/>
                      <a:r>
                        <a:rPr lang="fr-CA" sz="800" b="1" kern="1200" noProof="0" dirty="0" err="1">
                          <a:solidFill>
                            <a:schemeClr val="bg1"/>
                          </a:solidFill>
                          <a:highlight>
                            <a:srgbClr val="5C3D92"/>
                          </a:highlight>
                          <a:latin typeface="Montserrat" pitchFamily="2" charset="77"/>
                          <a:ea typeface="+mn-ea"/>
                          <a:cs typeface="+mn-cs"/>
                        </a:rPr>
                        <a:t>Avg</a:t>
                      </a:r>
                      <a:r>
                        <a:rPr lang="fr-CA" sz="800" b="1" kern="1200" noProof="0" dirty="0">
                          <a:solidFill>
                            <a:schemeClr val="bg1"/>
                          </a:solidFill>
                          <a:highlight>
                            <a:srgbClr val="5C3D92"/>
                          </a:highlight>
                          <a:latin typeface="Montserrat" pitchFamily="2" charset="77"/>
                          <a:ea typeface="+mn-ea"/>
                          <a:cs typeface="+mn-cs"/>
                        </a:rPr>
                        <a:t>. 24</a:t>
                      </a:r>
                    </a:p>
                    <a:p>
                      <a:pPr marL="0" algn="ctr" defTabSz="1005840" rtl="0" eaLnBrk="1" latinLnBrk="0" hangingPunct="1"/>
                      <a:r>
                        <a:rPr lang="fr-CA" sz="600" b="1" kern="1200" noProof="0" dirty="0" err="1">
                          <a:solidFill>
                            <a:schemeClr val="bg1"/>
                          </a:solidFill>
                          <a:highlight>
                            <a:srgbClr val="5C3D92"/>
                          </a:highlight>
                          <a:latin typeface="Montserrat" pitchFamily="2" charset="77"/>
                          <a:ea typeface="+mn-ea"/>
                          <a:cs typeface="+mn-cs"/>
                        </a:rPr>
                        <a:t>Weight</a:t>
                      </a:r>
                      <a:r>
                        <a:rPr lang="fr-CA" sz="700" b="1" kern="1200" noProof="0" dirty="0">
                          <a:solidFill>
                            <a:schemeClr val="bg1"/>
                          </a:solidFill>
                          <a:highlight>
                            <a:srgbClr val="5C3D92"/>
                          </a:highlight>
                          <a:latin typeface="Montserrat" pitchFamily="2" charset="77"/>
                          <a:ea typeface="+mn-ea"/>
                          <a:cs typeface="+mn-cs"/>
                        </a:rPr>
                        <a:t> </a:t>
                      </a:r>
                      <a:r>
                        <a:rPr lang="fr-CA" sz="800" b="1" kern="1200" noProof="0" dirty="0">
                          <a:solidFill>
                            <a:schemeClr val="bg1"/>
                          </a:solidFill>
                          <a:highlight>
                            <a:srgbClr val="5C3D92"/>
                          </a:highlight>
                          <a:latin typeface="Montserrat" pitchFamily="2" charset="77"/>
                          <a:ea typeface="+mn-ea"/>
                          <a:cs typeface="+mn-cs"/>
                        </a:rPr>
                        <a:t>(%)</a:t>
                      </a:r>
                    </a:p>
                  </a:txBody>
                  <a:tcPr marL="0" marR="0" marT="27432" marB="27432"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C3D92"/>
                    </a:solidFill>
                  </a:tcPr>
                </a:tc>
                <a:tc>
                  <a:txBody>
                    <a:bodyPr/>
                    <a:lstStyle/>
                    <a:p>
                      <a:pPr marL="0" algn="ctr" defTabSz="1005840" rtl="0" eaLnBrk="1" latinLnBrk="0" hangingPunct="1"/>
                      <a:r>
                        <a:rPr lang="fr-CA" sz="900" b="1" kern="1200" noProof="0" dirty="0">
                          <a:solidFill>
                            <a:schemeClr val="bg1"/>
                          </a:solidFill>
                          <a:highlight>
                            <a:srgbClr val="5C3D92"/>
                          </a:highlight>
                          <a:latin typeface="Montserrat" pitchFamily="2" charset="77"/>
                          <a:ea typeface="+mn-ea"/>
                          <a:cs typeface="+mn-cs"/>
                        </a:rPr>
                        <a:t>Q4-24</a:t>
                      </a:r>
                    </a:p>
                    <a:p>
                      <a:pPr marL="0" algn="ctr" defTabSz="1005840" rtl="0" eaLnBrk="1" latinLnBrk="0" hangingPunct="1"/>
                      <a:r>
                        <a:rPr lang="fr-CA" sz="600" b="1" kern="1200" noProof="0" dirty="0" err="1">
                          <a:solidFill>
                            <a:schemeClr val="bg1"/>
                          </a:solidFill>
                          <a:highlight>
                            <a:srgbClr val="5C3D92"/>
                          </a:highlight>
                          <a:latin typeface="Montserrat" pitchFamily="2" charset="77"/>
                          <a:ea typeface="+mn-ea"/>
                          <a:cs typeface="+mn-cs"/>
                        </a:rPr>
                        <a:t>Weight</a:t>
                      </a:r>
                      <a:r>
                        <a:rPr lang="fr-CA" sz="800" b="1" kern="1200" noProof="0" dirty="0">
                          <a:solidFill>
                            <a:schemeClr val="bg1"/>
                          </a:solidFill>
                          <a:highlight>
                            <a:srgbClr val="5C3D92"/>
                          </a:highlight>
                          <a:latin typeface="Montserrat" pitchFamily="2" charset="77"/>
                          <a:ea typeface="+mn-ea"/>
                          <a:cs typeface="+mn-cs"/>
                        </a:rPr>
                        <a:t> (%)</a:t>
                      </a:r>
                    </a:p>
                  </a:txBody>
                  <a:tcPr marL="0" marR="0" marT="27432" marB="27432"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C3D92"/>
                    </a:solidFill>
                  </a:tcPr>
                </a:tc>
                <a:tc>
                  <a:txBody>
                    <a:bodyPr/>
                    <a:lstStyle/>
                    <a:p>
                      <a:pPr marL="0" algn="ctr" defTabSz="1005840" rtl="0" eaLnBrk="1" latinLnBrk="0" hangingPunct="1"/>
                      <a:r>
                        <a:rPr lang="fr-CA" sz="1000" b="1" kern="1200" noProof="0" dirty="0">
                          <a:solidFill>
                            <a:schemeClr val="bg1"/>
                          </a:solidFill>
                          <a:highlight>
                            <a:srgbClr val="5C3D92"/>
                          </a:highlight>
                          <a:latin typeface="Montserrat" pitchFamily="2" charset="77"/>
                          <a:ea typeface="+mn-ea"/>
                          <a:cs typeface="+mn-cs"/>
                        </a:rPr>
                        <a:t>Perfo</a:t>
                      </a:r>
                    </a:p>
                    <a:p>
                      <a:pPr marL="0" algn="ctr" defTabSz="1005840" rtl="0" eaLnBrk="1" latinLnBrk="0" hangingPunct="1"/>
                      <a:r>
                        <a:rPr lang="fr-CA" sz="1000" b="1" kern="1200" noProof="0" dirty="0">
                          <a:solidFill>
                            <a:schemeClr val="bg1"/>
                          </a:solidFill>
                          <a:highlight>
                            <a:srgbClr val="5C3D92"/>
                          </a:highlight>
                          <a:latin typeface="Montserrat" pitchFamily="2" charset="77"/>
                          <a:ea typeface="+mn-ea"/>
                          <a:cs typeface="+mn-cs"/>
                        </a:rPr>
                        <a:t>2024</a:t>
                      </a:r>
                    </a:p>
                  </a:txBody>
                  <a:tcPr marL="0" marR="0" marT="27432" marB="27432"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C3D92"/>
                    </a:solidFill>
                  </a:tcPr>
                </a:tc>
                <a:extLst>
                  <a:ext uri="{0D108BD9-81ED-4DB2-BD59-A6C34878D82A}">
                    <a16:rowId xmlns:a16="http://schemas.microsoft.com/office/drawing/2014/main" val="413182862"/>
                  </a:ext>
                </a:extLst>
              </a:tr>
              <a:tr h="261919">
                <a:tc>
                  <a:txBody>
                    <a:bodyPr/>
                    <a:lstStyle/>
                    <a:p>
                      <a:r>
                        <a:rPr lang="fr-CA" sz="1000" b="0" noProof="0" dirty="0">
                          <a:solidFill>
                            <a:schemeClr val="tx1"/>
                          </a:solidFill>
                          <a:latin typeface="Montserrat" pitchFamily="2" charset="77"/>
                        </a:rPr>
                        <a:t>Cash &amp; </a:t>
                      </a:r>
                      <a:r>
                        <a:rPr lang="fr-CA" sz="1000" b="0" noProof="0" dirty="0" err="1">
                          <a:solidFill>
                            <a:schemeClr val="tx1"/>
                          </a:solidFill>
                          <a:latin typeface="Montserrat" pitchFamily="2" charset="77"/>
                        </a:rPr>
                        <a:t>Fixed</a:t>
                      </a:r>
                      <a:r>
                        <a:rPr lang="fr-CA" sz="1000" b="0" noProof="0" dirty="0">
                          <a:solidFill>
                            <a:schemeClr val="tx1"/>
                          </a:solidFill>
                          <a:latin typeface="Montserrat" pitchFamily="2" charset="77"/>
                        </a:rPr>
                        <a:t> </a:t>
                      </a:r>
                      <a:r>
                        <a:rPr lang="fr-CA" sz="1000" b="0" noProof="0" dirty="0" err="1">
                          <a:solidFill>
                            <a:schemeClr val="tx1"/>
                          </a:solidFill>
                          <a:latin typeface="Montserrat" pitchFamily="2" charset="77"/>
                        </a:rPr>
                        <a:t>Income</a:t>
                      </a:r>
                      <a:endParaRPr lang="fr-CA" sz="1000" b="0" noProof="0" dirty="0">
                        <a:solidFill>
                          <a:schemeClr val="tx1"/>
                        </a:solidFill>
                        <a:latin typeface="Montserrat" pitchFamily="2" charset="77"/>
                      </a:endParaRPr>
                    </a:p>
                  </a:txBody>
                  <a:tcPr marL="0" marR="0" marT="27432" marB="27432">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noProof="0" dirty="0">
                          <a:solidFill>
                            <a:schemeClr val="tx1"/>
                          </a:solidFill>
                          <a:latin typeface="Montserrat" pitchFamily="2" charset="77"/>
                        </a:rPr>
                        <a:t>22,4 %</a:t>
                      </a:r>
                    </a:p>
                  </a:txBody>
                  <a:tcPr marL="0" marR="0" marT="27432" marB="27432">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noProof="0" dirty="0">
                          <a:solidFill>
                            <a:schemeClr val="tx1"/>
                          </a:solidFill>
                          <a:latin typeface="Montserrat" pitchFamily="2" charset="77"/>
                        </a:rPr>
                        <a:t> 18,9 %</a:t>
                      </a:r>
                    </a:p>
                  </a:txBody>
                  <a:tcPr marL="0" marR="0" marT="27432" marB="27432">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kern="1200" noProof="0" dirty="0">
                          <a:solidFill>
                            <a:schemeClr val="tx1"/>
                          </a:solidFill>
                          <a:effectLst/>
                          <a:latin typeface="Montserrat" pitchFamily="2" charset="77"/>
                          <a:ea typeface="+mn-ea"/>
                          <a:cs typeface="+mn-cs"/>
                        </a:rPr>
                        <a:t>1,5 %</a:t>
                      </a:r>
                      <a:endParaRPr lang="fr-CA" sz="1000" b="0" noProof="0" dirty="0">
                        <a:solidFill>
                          <a:schemeClr val="tx1"/>
                        </a:solidFill>
                        <a:latin typeface="Montserrat" pitchFamily="2" charset="77"/>
                      </a:endParaRPr>
                    </a:p>
                  </a:txBody>
                  <a:tcPr marL="0" marR="0" marT="27432" marB="27432">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0040267"/>
                  </a:ext>
                </a:extLst>
              </a:tr>
              <a:tr h="261919">
                <a:tc>
                  <a:txBody>
                    <a:bodyPr/>
                    <a:lstStyle/>
                    <a:p>
                      <a:r>
                        <a:rPr lang="fr-CA" sz="1000" kern="1200" noProof="0" dirty="0" err="1">
                          <a:solidFill>
                            <a:schemeClr val="tx1"/>
                          </a:solidFill>
                          <a:effectLst/>
                          <a:latin typeface="Montserrat" pitchFamily="2" charset="77"/>
                          <a:ea typeface="+mn-ea"/>
                          <a:cs typeface="+mn-cs"/>
                        </a:rPr>
                        <a:t>Equity</a:t>
                      </a:r>
                      <a:endParaRPr lang="fr-CA" sz="1000" baseline="30000" noProof="0" dirty="0">
                        <a:solidFill>
                          <a:schemeClr val="tx1"/>
                        </a:solidFill>
                        <a:latin typeface="Montserrat" pitchFamily="2" charset="77"/>
                      </a:endParaRP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noProof="0" dirty="0">
                          <a:solidFill>
                            <a:schemeClr val="tx1"/>
                          </a:solidFill>
                          <a:latin typeface="Montserrat" pitchFamily="2" charset="77"/>
                        </a:rPr>
                        <a:t>52,2 %</a:t>
                      </a: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noProof="0" dirty="0">
                          <a:solidFill>
                            <a:schemeClr val="tx1"/>
                          </a:solidFill>
                          <a:latin typeface="Montserrat" pitchFamily="2" charset="77"/>
                        </a:rPr>
                        <a:t>58,3 %</a:t>
                      </a: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kern="1200" noProof="0" dirty="0">
                          <a:solidFill>
                            <a:schemeClr val="tx1"/>
                          </a:solidFill>
                          <a:effectLst/>
                          <a:latin typeface="Montserrat" pitchFamily="2" charset="77"/>
                          <a:ea typeface="+mn-ea"/>
                          <a:cs typeface="+mn-cs"/>
                        </a:rPr>
                        <a:t>16,7 %</a:t>
                      </a:r>
                      <a:endParaRPr lang="fr-CA" sz="1000" b="0" noProof="0" dirty="0">
                        <a:solidFill>
                          <a:schemeClr val="tx1"/>
                        </a:solidFill>
                        <a:latin typeface="Montserrat" pitchFamily="2" charset="77"/>
                      </a:endParaRP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919244"/>
                  </a:ext>
                </a:extLst>
              </a:tr>
              <a:tr h="261919">
                <a:tc>
                  <a:txBody>
                    <a:bodyPr/>
                    <a:lstStyle/>
                    <a:p>
                      <a:r>
                        <a:rPr lang="fr-CA" sz="1000" kern="1200" noProof="0" dirty="0">
                          <a:solidFill>
                            <a:schemeClr val="tx1"/>
                          </a:solidFill>
                          <a:effectLst/>
                          <a:latin typeface="Montserrat" pitchFamily="2" charset="77"/>
                          <a:ea typeface="+mn-ea"/>
                          <a:cs typeface="+mn-cs"/>
                        </a:rPr>
                        <a:t>Alternative</a:t>
                      </a:r>
                      <a:endParaRPr lang="fr-CA" sz="1000" baseline="30000" noProof="0" dirty="0">
                        <a:solidFill>
                          <a:schemeClr val="tx1"/>
                        </a:solidFill>
                        <a:latin typeface="Montserrat" pitchFamily="2" charset="77"/>
                      </a:endParaRP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noProof="0" dirty="0">
                          <a:solidFill>
                            <a:schemeClr val="tx1"/>
                          </a:solidFill>
                          <a:latin typeface="Montserrat" pitchFamily="2" charset="77"/>
                        </a:rPr>
                        <a:t>25,4 %</a:t>
                      </a: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noProof="0" dirty="0">
                          <a:solidFill>
                            <a:schemeClr val="tx1"/>
                          </a:solidFill>
                          <a:latin typeface="Montserrat" pitchFamily="2" charset="77"/>
                        </a:rPr>
                        <a:t>22,8 %</a:t>
                      </a: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000" b="0" kern="1200" noProof="0" dirty="0">
                          <a:solidFill>
                            <a:schemeClr val="tx1"/>
                          </a:solidFill>
                          <a:effectLst/>
                          <a:latin typeface="Montserrat" pitchFamily="2" charset="77"/>
                          <a:ea typeface="+mn-ea"/>
                          <a:cs typeface="+mn-cs"/>
                        </a:rPr>
                        <a:t>1,5 %</a:t>
                      </a:r>
                      <a:endParaRPr lang="fr-CA" sz="1000" b="0" noProof="0" dirty="0">
                        <a:solidFill>
                          <a:schemeClr val="tx1"/>
                        </a:solidFill>
                        <a:latin typeface="Montserrat" pitchFamily="2" charset="77"/>
                      </a:endParaRPr>
                    </a:p>
                  </a:txBody>
                  <a:tcPr marL="0" marR="0" marT="27432" marB="27432">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78719"/>
                  </a:ext>
                </a:extLst>
              </a:tr>
            </a:tbl>
          </a:graphicData>
        </a:graphic>
      </p:graphicFrame>
      <p:sp>
        <p:nvSpPr>
          <p:cNvPr id="15" name="TextBox 14">
            <a:extLst>
              <a:ext uri="{FF2B5EF4-FFF2-40B4-BE49-F238E27FC236}">
                <a16:creationId xmlns:a16="http://schemas.microsoft.com/office/drawing/2014/main" id="{45F97677-7121-3860-FDAD-2D2FC93D9789}"/>
              </a:ext>
            </a:extLst>
          </p:cNvPr>
          <p:cNvSpPr txBox="1"/>
          <p:nvPr>
            <p:custDataLst>
              <p:tags r:id="rId22"/>
            </p:custDataLst>
          </p:nvPr>
        </p:nvSpPr>
        <p:spPr>
          <a:xfrm>
            <a:off x="3695591" y="2839796"/>
            <a:ext cx="2803458" cy="3936590"/>
          </a:xfrm>
          <a:prstGeom prst="rect">
            <a:avLst/>
          </a:prstGeom>
          <a:noFill/>
        </p:spPr>
        <p:txBody>
          <a:bodyPr wrap="square" lIns="0" tIns="0" rIns="0" bIns="0" anchor="t">
            <a:spAutoFit/>
          </a:bodyPr>
          <a:lstStyle/>
          <a:p>
            <a:pPr marL="7620" lvl="3" algn="just">
              <a:lnSpc>
                <a:spcPts val="1400"/>
              </a:lnSpc>
              <a:spcAft>
                <a:spcPts val="700"/>
              </a:spcAft>
            </a:pPr>
            <a:r>
              <a:rPr lang="en-US" sz="1000" b="1" dirty="0">
                <a:latin typeface="Montserrat"/>
              </a:rPr>
              <a:t>Strong Performance and Continued Leadership</a:t>
            </a:r>
          </a:p>
          <a:p>
            <a:pPr marL="7620" lvl="3" algn="just">
              <a:lnSpc>
                <a:spcPts val="1400"/>
              </a:lnSpc>
              <a:spcAft>
                <a:spcPts val="700"/>
              </a:spcAft>
            </a:pPr>
            <a:r>
              <a:rPr lang="en-US" sz="1000" dirty="0">
                <a:latin typeface="Montserrat"/>
              </a:rPr>
              <a:t>The </a:t>
            </a:r>
            <a:r>
              <a:rPr lang="en-US" sz="1000" dirty="0" err="1">
                <a:latin typeface="Montserrat"/>
              </a:rPr>
              <a:t>Sabius</a:t>
            </a:r>
            <a:r>
              <a:rPr lang="en-US" sz="1000" dirty="0">
                <a:latin typeface="Montserrat"/>
              </a:rPr>
              <a:t> fund delivered another exceptional year in terms of performance, achieving the top ranking in its Morningstar Tactical Balanced category over a two-year period. While the returns of the past two years are similar (2023: 21.7%, 2024: 19.7%), these two years were marked by different contexts, with their share of volatility, challenges, and opportunities.</a:t>
            </a:r>
          </a:p>
          <a:p>
            <a:pPr marL="7620" lvl="3" algn="just">
              <a:lnSpc>
                <a:spcPts val="1400"/>
              </a:lnSpc>
              <a:spcAft>
                <a:spcPts val="700"/>
              </a:spcAft>
            </a:pPr>
            <a:r>
              <a:rPr lang="en-US" sz="1000" dirty="0">
                <a:latin typeface="Montserrat"/>
              </a:rPr>
              <a:t>The fund's performance was once again driven by the equity component. With an average weighting of 52.2% of the portfolio, it contributed 16.7% of the 19.7% annual return. The </a:t>
            </a:r>
            <a:r>
              <a:rPr lang="en-US" sz="1000" dirty="0" err="1">
                <a:latin typeface="Montserrat"/>
              </a:rPr>
              <a:t>Sabius</a:t>
            </a:r>
            <a:r>
              <a:rPr lang="en-US" sz="1000" dirty="0">
                <a:latin typeface="Montserrat"/>
              </a:rPr>
              <a:t> equity portfolio thus posted growth of 36.9% in 2024, outperforming the US (S&amp;P 500) and global stock market indices. Excluding the currency effect, the S&amp;P 500 advanced 25% in 2024.</a:t>
            </a:r>
          </a:p>
        </p:txBody>
      </p:sp>
    </p:spTree>
    <p:extLst>
      <p:ext uri="{BB962C8B-B14F-4D97-AF65-F5344CB8AC3E}">
        <p14:creationId xmlns:p14="http://schemas.microsoft.com/office/powerpoint/2010/main" val="140897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3C7C41-AA1A-8DD0-E22D-FA5273D3A03C}"/>
              </a:ext>
            </a:extLst>
          </p:cNvPr>
          <p:cNvSpPr>
            <a:spLocks noGrp="1"/>
          </p:cNvSpPr>
          <p:nvPr>
            <p:ph type="title"/>
            <p:custDataLst>
              <p:tags r:id="rId1"/>
            </p:custDataLst>
          </p:nvPr>
        </p:nvSpPr>
        <p:spPr/>
        <p:txBody>
          <a:bodyPr/>
          <a:lstStyle/>
          <a:p>
            <a:r>
              <a:rPr lang="fr-CA"/>
              <a:t>DETAILED POSTIONS—PUBLICLY TRADED-EQUITY</a:t>
            </a:r>
          </a:p>
        </p:txBody>
      </p:sp>
      <p:sp>
        <p:nvSpPr>
          <p:cNvPr id="5" name="Slide Number Placeholder 4">
            <a:extLst>
              <a:ext uri="{FF2B5EF4-FFF2-40B4-BE49-F238E27FC236}">
                <a16:creationId xmlns:a16="http://schemas.microsoft.com/office/drawing/2014/main" id="{50CDC023-DE4D-D67E-E687-599E3AAD2BA6}"/>
              </a:ext>
            </a:extLst>
          </p:cNvPr>
          <p:cNvSpPr>
            <a:spLocks noGrp="1"/>
          </p:cNvSpPr>
          <p:nvPr>
            <p:ph type="sldNum" sz="quarter" idx="12"/>
            <p:custDataLst>
              <p:tags r:id="rId2"/>
            </p:custDataLst>
          </p:nvPr>
        </p:nvSpPr>
        <p:spPr/>
        <p:txBody>
          <a:bodyPr/>
          <a:lstStyle/>
          <a:p>
            <a:fld id="{E5F51E81-AAE7-994D-8540-B49F2D662D58}" type="slidenum">
              <a:rPr lang="en-US" smtClean="0">
                <a:solidFill>
                  <a:schemeClr val="tx1"/>
                </a:solidFill>
              </a:rPr>
              <a:pPr/>
              <a:t>11</a:t>
            </a:fld>
            <a:endParaRPr lang="en-US">
              <a:solidFill>
                <a:schemeClr val="tx1"/>
              </a:solidFill>
            </a:endParaRPr>
          </a:p>
        </p:txBody>
      </p:sp>
      <p:graphicFrame>
        <p:nvGraphicFramePr>
          <p:cNvPr id="4" name="Table 11">
            <a:extLst>
              <a:ext uri="{FF2B5EF4-FFF2-40B4-BE49-F238E27FC236}">
                <a16:creationId xmlns:a16="http://schemas.microsoft.com/office/drawing/2014/main" id="{379D3C6A-3F3D-27B8-F638-C16FDB212F2A}"/>
              </a:ext>
            </a:extLst>
          </p:cNvPr>
          <p:cNvGraphicFramePr>
            <a:graphicFrameLocks noGrp="1"/>
          </p:cNvGraphicFramePr>
          <p:nvPr>
            <p:custDataLst>
              <p:tags r:id="rId3"/>
            </p:custDataLst>
            <p:extLst>
              <p:ext uri="{D42A27DB-BD31-4B8C-83A1-F6EECF244321}">
                <p14:modId xmlns:p14="http://schemas.microsoft.com/office/powerpoint/2010/main" val="2043572206"/>
              </p:ext>
            </p:extLst>
          </p:nvPr>
        </p:nvGraphicFramePr>
        <p:xfrm>
          <a:off x="594358" y="1461758"/>
          <a:ext cx="8869679" cy="5944523"/>
        </p:xfrm>
        <a:graphic>
          <a:graphicData uri="http://schemas.openxmlformats.org/drawingml/2006/table">
            <a:tbl>
              <a:tblPr firstRow="1" bandRow="1">
                <a:tableStyleId>{5C22544A-7EE6-4342-B048-85BDC9FD1C3A}</a:tableStyleId>
              </a:tblPr>
              <a:tblGrid>
                <a:gridCol w="1794881">
                  <a:extLst>
                    <a:ext uri="{9D8B030D-6E8A-4147-A177-3AD203B41FA5}">
                      <a16:colId xmlns:a16="http://schemas.microsoft.com/office/drawing/2014/main" val="1944910340"/>
                    </a:ext>
                  </a:extLst>
                </a:gridCol>
                <a:gridCol w="7074798">
                  <a:extLst>
                    <a:ext uri="{9D8B030D-6E8A-4147-A177-3AD203B41FA5}">
                      <a16:colId xmlns:a16="http://schemas.microsoft.com/office/drawing/2014/main" val="3106081112"/>
                    </a:ext>
                  </a:extLst>
                </a:gridCol>
              </a:tblGrid>
              <a:tr h="320100">
                <a:tc>
                  <a:txBody>
                    <a:bodyPr/>
                    <a:lstStyle/>
                    <a:p>
                      <a:pPr marL="0" marR="0">
                        <a:lnSpc>
                          <a:spcPct val="107000"/>
                        </a:lnSpc>
                        <a:spcBef>
                          <a:spcPts val="0"/>
                        </a:spcBef>
                        <a:spcAft>
                          <a:spcPts val="0"/>
                        </a:spcAft>
                      </a:pPr>
                      <a:r>
                        <a:rPr lang="en-US" sz="1000" b="1">
                          <a:solidFill>
                            <a:schemeClr val="bg1"/>
                          </a:solidFill>
                          <a:effectLst/>
                          <a:latin typeface="Montserrat"/>
                        </a:rPr>
                        <a:t>SECURITY</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R="68580" marT="18288" marB="18288" anchor="ctr"/>
                </a:tc>
                <a:tc>
                  <a:txBody>
                    <a:bodyPr/>
                    <a:lstStyle/>
                    <a:p>
                      <a:pPr marL="0" marR="0" algn="just">
                        <a:lnSpc>
                          <a:spcPct val="107000"/>
                        </a:lnSpc>
                        <a:spcBef>
                          <a:spcPts val="0"/>
                        </a:spcBef>
                        <a:spcAft>
                          <a:spcPts val="0"/>
                        </a:spcAft>
                      </a:pPr>
                      <a:r>
                        <a:rPr lang="en-US" sz="1000" b="1">
                          <a:solidFill>
                            <a:schemeClr val="bg1"/>
                          </a:solidFill>
                          <a:effectLst/>
                          <a:latin typeface="Montserrat"/>
                        </a:rPr>
                        <a:t>DESCRIPTION</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T="18288" marB="18288" anchor="ctr"/>
                </a:tc>
                <a:extLst>
                  <a:ext uri="{0D108BD9-81ED-4DB2-BD59-A6C34878D82A}">
                    <a16:rowId xmlns:a16="http://schemas.microsoft.com/office/drawing/2014/main" val="2755567064"/>
                  </a:ext>
                </a:extLst>
              </a:tr>
              <a:tr h="906666">
                <a:tc>
                  <a:txBody>
                    <a:bodyPr/>
                    <a:lstStyle/>
                    <a:p>
                      <a:pPr marL="0" marR="0">
                        <a:lnSpc>
                          <a:spcPct val="107000"/>
                        </a:lnSpc>
                        <a:spcBef>
                          <a:spcPts val="300"/>
                        </a:spcBef>
                        <a:spcAft>
                          <a:spcPts val="300"/>
                        </a:spcAft>
                      </a:pPr>
                      <a:r>
                        <a:rPr lang="fr-CA" sz="1000" b="0" noProof="0" dirty="0" err="1">
                          <a:solidFill>
                            <a:schemeClr val="tx1">
                              <a:lumMod val="95000"/>
                              <a:lumOff val="5000"/>
                            </a:schemeClr>
                          </a:solidFill>
                          <a:effectLst/>
                          <a:latin typeface="Montserrat" panose="00000500000000000000" pitchFamily="2" charset="0"/>
                          <a:ea typeface="Calibri" panose="020F0502020204030204" pitchFamily="34" charset="0"/>
                          <a:cs typeface="Calibri"/>
                        </a:rPr>
                        <a:t>nVent</a:t>
                      </a:r>
                      <a:r>
                        <a:rPr lang="fr-CA" sz="1000" b="0" noProof="0" dirty="0">
                          <a:solidFill>
                            <a:schemeClr val="tx1">
                              <a:lumMod val="95000"/>
                              <a:lumOff val="5000"/>
                            </a:schemeClr>
                          </a:solidFill>
                          <a:effectLst/>
                          <a:latin typeface="Montserrat" panose="00000500000000000000" pitchFamily="2" charset="0"/>
                          <a:ea typeface="Calibri" panose="020F0502020204030204" pitchFamily="34" charset="0"/>
                          <a:cs typeface="Calibri"/>
                        </a:rPr>
                        <a:t> Electric PLC</a:t>
                      </a:r>
                    </a:p>
                  </a:txBody>
                  <a:tcPr marT="9144" marB="9144" anchor="ctr"/>
                </a:tc>
                <a:tc>
                  <a:txBody>
                    <a:bodyPr/>
                    <a:lstStyle/>
                    <a:p>
                      <a:pPr marL="0" marR="0" algn="just">
                        <a:lnSpc>
                          <a:spcPct val="107000"/>
                        </a:lnSpc>
                        <a:spcBef>
                          <a:spcPts val="300"/>
                        </a:spcBef>
                        <a:spcAft>
                          <a:spcPts val="300"/>
                        </a:spcAft>
                      </a:pPr>
                      <a:r>
                        <a:rPr lang="en-US" sz="1000" b="0" noProof="0" dirty="0" err="1">
                          <a:solidFill>
                            <a:schemeClr val="tx1">
                              <a:lumMod val="95000"/>
                              <a:lumOff val="5000"/>
                            </a:schemeClr>
                          </a:solidFill>
                          <a:effectLst/>
                          <a:latin typeface="Montserrat" panose="00000500000000000000" pitchFamily="2" charset="0"/>
                          <a:ea typeface="Times New Roman" panose="02020603050405020304" pitchFamily="18" charset="0"/>
                          <a:cs typeface="Calibri"/>
                        </a:rPr>
                        <a:t>nVent's</a:t>
                      </a: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a:rPr>
                        <a:t> leadership in connection and protection solutions, coupled with its strategic focus on high-growth verticals like data solutions and renewable energy, positions it for substantial growth in the expanding electrification market.</a:t>
                      </a:r>
                    </a:p>
                  </a:txBody>
                  <a:tcPr marT="9144" marB="9144" anchor="ctr"/>
                </a:tc>
                <a:extLst>
                  <a:ext uri="{0D108BD9-81ED-4DB2-BD59-A6C34878D82A}">
                    <a16:rowId xmlns:a16="http://schemas.microsoft.com/office/drawing/2014/main" val="3407449352"/>
                  </a:ext>
                </a:extLst>
              </a:tr>
              <a:tr h="906666">
                <a:tc>
                  <a:txBody>
                    <a:bodyPr/>
                    <a:lstStyle/>
                    <a:p>
                      <a:pPr marL="0" marR="0">
                        <a:lnSpc>
                          <a:spcPct val="107000"/>
                        </a:lnSpc>
                        <a:spcBef>
                          <a:spcPts val="300"/>
                        </a:spcBef>
                        <a:spcAft>
                          <a:spcPts val="300"/>
                        </a:spcAft>
                      </a:pPr>
                      <a:r>
                        <a:rPr lang="fr-CA" sz="1000" b="0" noProof="0" dirty="0">
                          <a:solidFill>
                            <a:schemeClr val="tx1"/>
                          </a:solidFill>
                          <a:effectLst/>
                          <a:latin typeface="Montserrat" panose="00000500000000000000" pitchFamily="2" charset="0"/>
                          <a:ea typeface="Calibri" panose="020F0502020204030204" pitchFamily="34" charset="0"/>
                          <a:cs typeface="Calibri"/>
                        </a:rPr>
                        <a:t>Onto Innovation</a:t>
                      </a: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solidFill>
                          <a:effectLst/>
                          <a:latin typeface="Montserrat" panose="00000500000000000000" pitchFamily="2" charset="0"/>
                          <a:ea typeface="Times New Roman" panose="02020603050405020304" pitchFamily="18" charset="0"/>
                          <a:cs typeface="Calibri"/>
                        </a:rPr>
                        <a:t>Onto Innovation, a small but key player in the semiconductor equipment industry, is well-positioned for substantial growth due to its strong focus on the rapidly expanding Gate-All-Around (GAA) transistor architecture and advanced packaging technologies, which are expected to drive significant industry expansion in the coming years.</a:t>
                      </a:r>
                    </a:p>
                  </a:txBody>
                  <a:tcPr marT="9144" marB="9144" anchor="ctr"/>
                </a:tc>
                <a:extLst>
                  <a:ext uri="{0D108BD9-81ED-4DB2-BD59-A6C34878D82A}">
                    <a16:rowId xmlns:a16="http://schemas.microsoft.com/office/drawing/2014/main" val="1877638336"/>
                  </a:ext>
                </a:extLst>
              </a:tr>
              <a:tr h="1091093">
                <a:tc>
                  <a:txBody>
                    <a:bodyPr/>
                    <a:lstStyle/>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rPr>
                        <a:t>Samsung Electronics</a:t>
                      </a:r>
                    </a:p>
                  </a:txBody>
                  <a:tcPr marT="9144" marB="9144"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en-US" sz="1000" b="0" noProof="0">
                          <a:solidFill>
                            <a:schemeClr val="tx1">
                              <a:lumMod val="95000"/>
                              <a:lumOff val="5000"/>
                            </a:schemeClr>
                          </a:solidFill>
                          <a:effectLst/>
                          <a:latin typeface="Montserrat" panose="00000500000000000000" pitchFamily="2" charset="0"/>
                          <a:ea typeface="Calibri" panose="020F0502020204030204" pitchFamily="34" charset="0"/>
                          <a:cs typeface="Calibri"/>
                        </a:rPr>
                        <a:t>Samsung Electronics, a leading provider of high-bandwidth memory (HBM) technology, is well-positioned to capitalize on the growing demand for AI-powered applications. As AI models become increasingly complex, the need for faster and more efficient memory solutions like HBM becomes paramount. Samsung's expertise in semiconductor manufacturing, combined with its focus on HBM innovation, positions it as a key player in the AI supply chain, ensuring continued growth and profitability in the expanding AI market.</a:t>
                      </a:r>
                      <a:endParaRPr lang="fr-CA" sz="1000" b="0" noProof="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2875016461"/>
                  </a:ext>
                </a:extLst>
              </a:tr>
              <a:tr h="906666">
                <a:tc>
                  <a:txBody>
                    <a:bodyPr/>
                    <a:lstStyle/>
                    <a:p>
                      <a:pPr marL="0" marR="0" algn="l" defTabSz="1005840" rtl="0" eaLnBrk="1" latinLnBrk="0" hangingPunct="1">
                        <a:lnSpc>
                          <a:spcPct val="107000"/>
                        </a:lnSpc>
                        <a:spcBef>
                          <a:spcPts val="300"/>
                        </a:spcBef>
                        <a:spcAft>
                          <a:spcPts val="300"/>
                        </a:spcAft>
                      </a:pPr>
                      <a:r>
                        <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Schneider Electric</a:t>
                      </a:r>
                    </a:p>
                  </a:txBody>
                  <a:tcPr marT="9144" marB="9144" anchor="ctr"/>
                </a:tc>
                <a:tc>
                  <a:txBody>
                    <a:bodyPr/>
                    <a:lstStyle/>
                    <a:p>
                      <a:pPr marL="0" marR="0" algn="just" defTabSz="1005840" rtl="0" eaLnBrk="1" latinLnBrk="0" hangingPunct="1">
                        <a:lnSpc>
                          <a:spcPct val="107000"/>
                        </a:lnSpc>
                        <a:spcBef>
                          <a:spcPts val="300"/>
                        </a:spcBef>
                        <a:spcAft>
                          <a:spcPts val="300"/>
                        </a:spcAft>
                      </a:pPr>
                      <a:r>
                        <a:rPr lang="en-US"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rPr>
                        <a:t>Schneider Electric is well positioned across the value chain to take advantage of long-term growth in data centers, automation, smart grid (IoT) and the electrification of fossil process.</a:t>
                      </a:r>
                      <a:endParaRPr lang="fr-CA"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1079651294"/>
                  </a:ext>
                </a:extLst>
              </a:tr>
              <a:tr h="906666">
                <a:tc>
                  <a:txBody>
                    <a:bodyPr/>
                    <a:lstStyle/>
                    <a:p>
                      <a:pPr marL="0" marR="0" algn="l" defTabSz="1005840" rtl="0" eaLnBrk="1" latinLnBrk="0" hangingPunct="1">
                        <a:lnSpc>
                          <a:spcPct val="107000"/>
                        </a:lnSpc>
                        <a:spcBef>
                          <a:spcPts val="300"/>
                        </a:spcBef>
                        <a:spcAft>
                          <a:spcPts val="300"/>
                        </a:spcAft>
                      </a:pPr>
                      <a:r>
                        <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Siemens AG</a:t>
                      </a:r>
                    </a:p>
                  </a:txBody>
                  <a:tcPr marT="9144" marB="9144" anchor="ctr"/>
                </a:tc>
                <a:tc>
                  <a:txBody>
                    <a:bodyPr/>
                    <a:lstStyle/>
                    <a:p>
                      <a:pPr marL="0" marR="0" algn="just" defTabSz="1005840" rtl="0" eaLnBrk="1" latinLnBrk="0" hangingPunct="1">
                        <a:lnSpc>
                          <a:spcPct val="107000"/>
                        </a:lnSpc>
                        <a:spcBef>
                          <a:spcPts val="300"/>
                        </a:spcBef>
                        <a:spcAft>
                          <a:spcPts val="300"/>
                        </a:spcAft>
                      </a:pPr>
                      <a:r>
                        <a:rPr lang="en-US"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rPr>
                        <a:t>Siemens AG, a global technology powerhouse, is well-positioned for growth due to its focus on digitalization, automation, and sustainable solutions. The company's diverse portfolio, strong innovation track record, and significant investments in key growth areas offer investors attractive long-term potential. At the time of purchase the stock was particularly cheap compared to the market.</a:t>
                      </a:r>
                      <a:endParaRPr lang="fr-CA"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4012934203"/>
                  </a:ext>
                </a:extLst>
              </a:tr>
              <a:tr h="906666">
                <a:tc>
                  <a:txBody>
                    <a:bodyPr/>
                    <a:lstStyle/>
                    <a:p>
                      <a:pPr marL="0" marR="0">
                        <a:lnSpc>
                          <a:spcPct val="107000"/>
                        </a:lnSpc>
                        <a:spcBef>
                          <a:spcPts val="300"/>
                        </a:spcBef>
                        <a:spcAft>
                          <a:spcPts val="3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a:rPr>
                        <a:t>TSMC</a:t>
                      </a:r>
                      <a:endParaRPr lang="fr-CA" sz="1000" b="0" noProof="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a:rPr>
                        <a:t>TSMC, the world's leading semiconductor foundry, dominates the market with over 50% of global chip production. Its unmatched technological lead, particularly with the production of the world's most advanced 3nm chips, gives it a crucial strategic position in the semiconductor industry, fueling technological innovation in many sectors such as artificial intelligence, data centers, and mobile devices.</a:t>
                      </a:r>
                    </a:p>
                  </a:txBody>
                  <a:tcPr marT="9144" marB="9144" anchor="ctr"/>
                </a:tc>
                <a:extLst>
                  <a:ext uri="{0D108BD9-81ED-4DB2-BD59-A6C34878D82A}">
                    <a16:rowId xmlns:a16="http://schemas.microsoft.com/office/drawing/2014/main" val="3471141540"/>
                  </a:ext>
                </a:extLst>
              </a:tr>
            </a:tbl>
          </a:graphicData>
        </a:graphic>
      </p:graphicFrame>
    </p:spTree>
    <p:extLst>
      <p:ext uri="{BB962C8B-B14F-4D97-AF65-F5344CB8AC3E}">
        <p14:creationId xmlns:p14="http://schemas.microsoft.com/office/powerpoint/2010/main" val="154694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E4EE83-30D8-39A4-5631-C5C0E70139D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88269A5-B043-C053-BD1A-E444CEDEDF9C}"/>
              </a:ext>
            </a:extLst>
          </p:cNvPr>
          <p:cNvSpPr>
            <a:spLocks noGrp="1"/>
          </p:cNvSpPr>
          <p:nvPr>
            <p:ph type="title"/>
            <p:custDataLst>
              <p:tags r:id="rId1"/>
            </p:custDataLst>
          </p:nvPr>
        </p:nvSpPr>
        <p:spPr/>
        <p:txBody>
          <a:bodyPr/>
          <a:lstStyle/>
          <a:p>
            <a:r>
              <a:rPr lang="fr-CA"/>
              <a:t>DETAILED POSTIONS—PUBLICLY TRADED-EQUITY</a:t>
            </a:r>
          </a:p>
        </p:txBody>
      </p:sp>
      <p:sp>
        <p:nvSpPr>
          <p:cNvPr id="5" name="Slide Number Placeholder 4">
            <a:extLst>
              <a:ext uri="{FF2B5EF4-FFF2-40B4-BE49-F238E27FC236}">
                <a16:creationId xmlns:a16="http://schemas.microsoft.com/office/drawing/2014/main" id="{EBD4A7A1-5EF0-AB21-ABDB-1BB1C0B69D93}"/>
              </a:ext>
            </a:extLst>
          </p:cNvPr>
          <p:cNvSpPr>
            <a:spLocks noGrp="1"/>
          </p:cNvSpPr>
          <p:nvPr>
            <p:ph type="sldNum" sz="quarter" idx="12"/>
            <p:custDataLst>
              <p:tags r:id="rId2"/>
            </p:custDataLst>
          </p:nvPr>
        </p:nvSpPr>
        <p:spPr/>
        <p:txBody>
          <a:bodyPr/>
          <a:lstStyle/>
          <a:p>
            <a:fld id="{E5F51E81-AAE7-994D-8540-B49F2D662D58}" type="slidenum">
              <a:rPr lang="en-US" smtClean="0">
                <a:solidFill>
                  <a:schemeClr val="tx1"/>
                </a:solidFill>
              </a:rPr>
              <a:pPr/>
              <a:t>12</a:t>
            </a:fld>
            <a:endParaRPr lang="en-US">
              <a:solidFill>
                <a:schemeClr val="tx1"/>
              </a:solidFill>
            </a:endParaRPr>
          </a:p>
        </p:txBody>
      </p:sp>
      <p:graphicFrame>
        <p:nvGraphicFramePr>
          <p:cNvPr id="4" name="Table 11">
            <a:extLst>
              <a:ext uri="{FF2B5EF4-FFF2-40B4-BE49-F238E27FC236}">
                <a16:creationId xmlns:a16="http://schemas.microsoft.com/office/drawing/2014/main" id="{A7ECA92D-27B3-E70D-F061-A1840664D44D}"/>
              </a:ext>
            </a:extLst>
          </p:cNvPr>
          <p:cNvGraphicFramePr>
            <a:graphicFrameLocks noGrp="1"/>
          </p:cNvGraphicFramePr>
          <p:nvPr>
            <p:custDataLst>
              <p:tags r:id="rId3"/>
            </p:custDataLst>
            <p:extLst>
              <p:ext uri="{D42A27DB-BD31-4B8C-83A1-F6EECF244321}">
                <p14:modId xmlns:p14="http://schemas.microsoft.com/office/powerpoint/2010/main" val="1050349254"/>
              </p:ext>
            </p:extLst>
          </p:nvPr>
        </p:nvGraphicFramePr>
        <p:xfrm>
          <a:off x="594358" y="1461758"/>
          <a:ext cx="8869679" cy="2927362"/>
        </p:xfrm>
        <a:graphic>
          <a:graphicData uri="http://schemas.openxmlformats.org/drawingml/2006/table">
            <a:tbl>
              <a:tblPr firstRow="1" bandRow="1">
                <a:tableStyleId>{5C22544A-7EE6-4342-B048-85BDC9FD1C3A}</a:tableStyleId>
              </a:tblPr>
              <a:tblGrid>
                <a:gridCol w="1794881">
                  <a:extLst>
                    <a:ext uri="{9D8B030D-6E8A-4147-A177-3AD203B41FA5}">
                      <a16:colId xmlns:a16="http://schemas.microsoft.com/office/drawing/2014/main" val="1944910340"/>
                    </a:ext>
                  </a:extLst>
                </a:gridCol>
                <a:gridCol w="7074798">
                  <a:extLst>
                    <a:ext uri="{9D8B030D-6E8A-4147-A177-3AD203B41FA5}">
                      <a16:colId xmlns:a16="http://schemas.microsoft.com/office/drawing/2014/main" val="3106081112"/>
                    </a:ext>
                  </a:extLst>
                </a:gridCol>
              </a:tblGrid>
              <a:tr h="308230">
                <a:tc>
                  <a:txBody>
                    <a:bodyPr/>
                    <a:lstStyle/>
                    <a:p>
                      <a:pPr marL="0" marR="0">
                        <a:lnSpc>
                          <a:spcPct val="107000"/>
                        </a:lnSpc>
                        <a:spcBef>
                          <a:spcPts val="0"/>
                        </a:spcBef>
                        <a:spcAft>
                          <a:spcPts val="0"/>
                        </a:spcAft>
                      </a:pPr>
                      <a:r>
                        <a:rPr lang="en-US" sz="1000" b="1">
                          <a:solidFill>
                            <a:schemeClr val="bg1"/>
                          </a:solidFill>
                          <a:effectLst/>
                          <a:latin typeface="Montserrat"/>
                        </a:rPr>
                        <a:t>SECURITY</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R="68580" marT="18288" marB="18288" anchor="ctr"/>
                </a:tc>
                <a:tc>
                  <a:txBody>
                    <a:bodyPr/>
                    <a:lstStyle/>
                    <a:p>
                      <a:pPr marL="0" marR="0" algn="just">
                        <a:lnSpc>
                          <a:spcPct val="107000"/>
                        </a:lnSpc>
                        <a:spcBef>
                          <a:spcPts val="0"/>
                        </a:spcBef>
                        <a:spcAft>
                          <a:spcPts val="0"/>
                        </a:spcAft>
                      </a:pPr>
                      <a:r>
                        <a:rPr lang="en-US" sz="1000" b="1">
                          <a:solidFill>
                            <a:schemeClr val="bg1"/>
                          </a:solidFill>
                          <a:effectLst/>
                          <a:latin typeface="Montserrat"/>
                        </a:rPr>
                        <a:t>DESCRIPTION</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T="18288" marB="18288" anchor="ctr"/>
                </a:tc>
                <a:extLst>
                  <a:ext uri="{0D108BD9-81ED-4DB2-BD59-A6C34878D82A}">
                    <a16:rowId xmlns:a16="http://schemas.microsoft.com/office/drawing/2014/main" val="2755567064"/>
                  </a:ext>
                </a:extLst>
              </a:tr>
              <a:tr h="873044">
                <a:tc>
                  <a:txBody>
                    <a:bodyPr/>
                    <a:lstStyle/>
                    <a:p>
                      <a:pPr marL="0" marR="0">
                        <a:lnSpc>
                          <a:spcPct val="107000"/>
                        </a:lnSpc>
                        <a:spcBef>
                          <a:spcPts val="300"/>
                        </a:spcBef>
                        <a:spcAft>
                          <a:spcPts val="300"/>
                        </a:spcAft>
                      </a:pPr>
                      <a:r>
                        <a:rPr lang="fr-CA" sz="1000" b="0" noProof="0" dirty="0" err="1">
                          <a:solidFill>
                            <a:schemeClr val="tx1">
                              <a:lumMod val="95000"/>
                              <a:lumOff val="5000"/>
                            </a:schemeClr>
                          </a:solidFill>
                          <a:effectLst/>
                          <a:latin typeface="Montserrat" panose="00000500000000000000" pitchFamily="2" charset="0"/>
                          <a:ea typeface="Calibri" panose="020F0502020204030204" pitchFamily="34" charset="0"/>
                          <a:cs typeface="Calibri"/>
                        </a:rPr>
                        <a:t>Terex</a:t>
                      </a:r>
                      <a:r>
                        <a:rPr lang="fr-CA" sz="1000" b="0" noProof="0" dirty="0">
                          <a:solidFill>
                            <a:schemeClr val="tx1">
                              <a:lumMod val="95000"/>
                              <a:lumOff val="5000"/>
                            </a:schemeClr>
                          </a:solidFill>
                          <a:effectLst/>
                          <a:latin typeface="Montserrat" panose="00000500000000000000" pitchFamily="2" charset="0"/>
                          <a:ea typeface="Calibri" panose="020F0502020204030204" pitchFamily="34" charset="0"/>
                          <a:cs typeface="Calibri"/>
                        </a:rPr>
                        <a:t> Corp</a:t>
                      </a:r>
                    </a:p>
                  </a:txBody>
                  <a:tcPr marT="9144" marB="9144" anchor="ctr"/>
                </a:tc>
                <a:tc>
                  <a:txBody>
                    <a:bodyPr/>
                    <a:lstStyle/>
                    <a:p>
                      <a:pPr marL="0" marR="0" algn="just">
                        <a:lnSpc>
                          <a:spcPct val="107000"/>
                        </a:lnSpc>
                        <a:spcBef>
                          <a:spcPts val="300"/>
                        </a:spcBef>
                        <a:spcAft>
                          <a:spcPts val="3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a:rPr>
                        <a:t>Terex presents a compelling investment opportunity due to robust demand for its aerial work platforms and telehandlers, outpacing the broader construction equipment market. This, combined with its strong financial position and the tailwind of necessary US grid investment, positions the company for growth.</a:t>
                      </a:r>
                    </a:p>
                  </a:txBody>
                  <a:tcPr marT="9144" marB="9144" anchor="ctr"/>
                </a:tc>
                <a:extLst>
                  <a:ext uri="{0D108BD9-81ED-4DB2-BD59-A6C34878D82A}">
                    <a16:rowId xmlns:a16="http://schemas.microsoft.com/office/drawing/2014/main" val="2526926621"/>
                  </a:ext>
                </a:extLst>
              </a:tr>
              <a:tr h="873044">
                <a:tc>
                  <a:txBody>
                    <a:bodyPr/>
                    <a:lstStyle/>
                    <a:p>
                      <a:pPr marL="0" marR="0">
                        <a:lnSpc>
                          <a:spcPct val="107000"/>
                        </a:lnSpc>
                        <a:spcBef>
                          <a:spcPts val="300"/>
                        </a:spcBef>
                        <a:spcAft>
                          <a:spcPts val="300"/>
                        </a:spcAft>
                      </a:pPr>
                      <a:r>
                        <a:rPr lang="fr-CA"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a:rPr>
                        <a:t>Thermo Fisher Scientific Inc.</a:t>
                      </a:r>
                      <a:endParaRPr lang="fr-CA" sz="1000" b="0" noProof="0" dirty="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US" sz="1000" b="0" noProof="0" dirty="0" err="1">
                          <a:solidFill>
                            <a:schemeClr val="tx1">
                              <a:lumMod val="95000"/>
                              <a:lumOff val="5000"/>
                            </a:schemeClr>
                          </a:solidFill>
                          <a:effectLst/>
                          <a:latin typeface="Montserrat" panose="00000500000000000000" pitchFamily="2" charset="0"/>
                          <a:ea typeface="Times New Roman" panose="02020603050405020304" pitchFamily="18" charset="0"/>
                          <a:cs typeface="Calibri"/>
                        </a:rPr>
                        <a:t>Thermo</a:t>
                      </a: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a:rPr>
                        <a:t> Fisher Scientific sells scientific instruments and laboratory equipment for health research and analysis. The company's strategic acquisitions, focus on high-growth areas like clinical trials, and efficient operations support its ability to deliver consistent returns for investors.</a:t>
                      </a:r>
                    </a:p>
                  </a:txBody>
                  <a:tcPr marT="9144" marB="9144" anchor="ctr"/>
                </a:tc>
                <a:extLst>
                  <a:ext uri="{0D108BD9-81ED-4DB2-BD59-A6C34878D82A}">
                    <a16:rowId xmlns:a16="http://schemas.microsoft.com/office/drawing/2014/main" val="3824409005"/>
                  </a:ext>
                </a:extLst>
              </a:tr>
              <a:tr h="873044">
                <a:tc>
                  <a:txBody>
                    <a:bodyPr/>
                    <a:lstStyle/>
                    <a:p>
                      <a:pPr marL="0" marR="0">
                        <a:lnSpc>
                          <a:spcPct val="107000"/>
                        </a:lnSpc>
                        <a:spcBef>
                          <a:spcPts val="300"/>
                        </a:spcBef>
                        <a:spcAft>
                          <a:spcPts val="3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a:rPr>
                        <a:t>Visa Inc.</a:t>
                      </a:r>
                      <a:endParaRPr lang="fr-CA" sz="1000" b="0" noProof="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Visa, as the undisputed global leader in payment processing, benefits from a sustainable competitive advantage due to its extensive and difficult-to-replicate network. This allows Visa to capitalize on the continued growth of electronic transactions and the increasing adoption of digital payments worldwide, while adapting to the constant evolution of the payment industry.</a:t>
                      </a:r>
                    </a:p>
                  </a:txBody>
                  <a:tcPr marT="9144" marB="9144" anchor="ctr"/>
                </a:tc>
                <a:extLst>
                  <a:ext uri="{0D108BD9-81ED-4DB2-BD59-A6C34878D82A}">
                    <a16:rowId xmlns:a16="http://schemas.microsoft.com/office/drawing/2014/main" val="1198710998"/>
                  </a:ext>
                </a:extLst>
              </a:tr>
            </a:tbl>
          </a:graphicData>
        </a:graphic>
      </p:graphicFrame>
    </p:spTree>
    <p:extLst>
      <p:ext uri="{BB962C8B-B14F-4D97-AF65-F5344CB8AC3E}">
        <p14:creationId xmlns:p14="http://schemas.microsoft.com/office/powerpoint/2010/main" val="22505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3C7C41-AA1A-8DD0-E22D-FA5273D3A03C}"/>
              </a:ext>
            </a:extLst>
          </p:cNvPr>
          <p:cNvSpPr>
            <a:spLocks noGrp="1"/>
          </p:cNvSpPr>
          <p:nvPr>
            <p:ph type="title"/>
            <p:custDataLst>
              <p:tags r:id="rId1"/>
            </p:custDataLst>
          </p:nvPr>
        </p:nvSpPr>
        <p:spPr/>
        <p:txBody>
          <a:bodyPr/>
          <a:lstStyle/>
          <a:p>
            <a:r>
              <a:rPr lang="fr-CA"/>
              <a:t>DETAILED POSTIONS—STRUCTURED NOTES</a:t>
            </a:r>
          </a:p>
        </p:txBody>
      </p:sp>
      <p:graphicFrame>
        <p:nvGraphicFramePr>
          <p:cNvPr id="4" name="Table 11">
            <a:extLst>
              <a:ext uri="{FF2B5EF4-FFF2-40B4-BE49-F238E27FC236}">
                <a16:creationId xmlns:a16="http://schemas.microsoft.com/office/drawing/2014/main" id="{379D3C6A-3F3D-27B8-F638-C16FDB212F2A}"/>
              </a:ext>
            </a:extLst>
          </p:cNvPr>
          <p:cNvGraphicFramePr>
            <a:graphicFrameLocks noGrp="1"/>
          </p:cNvGraphicFramePr>
          <p:nvPr>
            <p:custDataLst>
              <p:tags r:id="rId2"/>
            </p:custDataLst>
            <p:extLst>
              <p:ext uri="{D42A27DB-BD31-4B8C-83A1-F6EECF244321}">
                <p14:modId xmlns:p14="http://schemas.microsoft.com/office/powerpoint/2010/main" val="2065302682"/>
              </p:ext>
            </p:extLst>
          </p:nvPr>
        </p:nvGraphicFramePr>
        <p:xfrm>
          <a:off x="594358" y="1461759"/>
          <a:ext cx="9022083" cy="5941671"/>
        </p:xfrm>
        <a:graphic>
          <a:graphicData uri="http://schemas.openxmlformats.org/drawingml/2006/table">
            <a:tbl>
              <a:tblPr firstRow="1" bandRow="1">
                <a:tableStyleId>{5C22544A-7EE6-4342-B048-85BDC9FD1C3A}</a:tableStyleId>
              </a:tblPr>
              <a:tblGrid>
                <a:gridCol w="2094690">
                  <a:extLst>
                    <a:ext uri="{9D8B030D-6E8A-4147-A177-3AD203B41FA5}">
                      <a16:colId xmlns:a16="http://schemas.microsoft.com/office/drawing/2014/main" val="1944910340"/>
                    </a:ext>
                  </a:extLst>
                </a:gridCol>
                <a:gridCol w="861345">
                  <a:extLst>
                    <a:ext uri="{9D8B030D-6E8A-4147-A177-3AD203B41FA5}">
                      <a16:colId xmlns:a16="http://schemas.microsoft.com/office/drawing/2014/main" val="1988115521"/>
                    </a:ext>
                  </a:extLst>
                </a:gridCol>
                <a:gridCol w="6066048">
                  <a:extLst>
                    <a:ext uri="{9D8B030D-6E8A-4147-A177-3AD203B41FA5}">
                      <a16:colId xmlns:a16="http://schemas.microsoft.com/office/drawing/2014/main" val="3106081112"/>
                    </a:ext>
                  </a:extLst>
                </a:gridCol>
              </a:tblGrid>
              <a:tr h="242074">
                <a:tc>
                  <a:txBody>
                    <a:bodyPr/>
                    <a:lstStyle/>
                    <a:p>
                      <a:pPr marL="0" marR="0">
                        <a:lnSpc>
                          <a:spcPct val="107000"/>
                        </a:lnSpc>
                        <a:spcBef>
                          <a:spcPts val="0"/>
                        </a:spcBef>
                        <a:spcAft>
                          <a:spcPts val="0"/>
                        </a:spcAft>
                      </a:pPr>
                      <a:r>
                        <a:rPr lang="en-US" sz="1000" b="1">
                          <a:solidFill>
                            <a:schemeClr val="bg1"/>
                          </a:solidFill>
                          <a:effectLst/>
                          <a:latin typeface="Montserrat" pitchFamily="2" charset="0"/>
                        </a:rPr>
                        <a:t>NOTES</a:t>
                      </a:r>
                      <a:endParaRPr lang="en-CA" sz="1100">
                        <a:solidFill>
                          <a:schemeClr val="bg1"/>
                        </a:solidFill>
                        <a:effectLst/>
                        <a:latin typeface="Montserrat" pitchFamily="2" charset="0"/>
                        <a:ea typeface="Calibri" panose="020F0502020204030204" pitchFamily="34" charset="0"/>
                        <a:cs typeface="Arial" panose="020B0604020202020204" pitchFamily="34" charset="0"/>
                      </a:endParaRPr>
                    </a:p>
                  </a:txBody>
                  <a:tcPr marR="68580" marT="18288" marB="18288" anchor="ctr"/>
                </a:tc>
                <a:tc>
                  <a:txBody>
                    <a:bodyPr/>
                    <a:lstStyle/>
                    <a:p>
                      <a:pPr marL="0" marR="0">
                        <a:lnSpc>
                          <a:spcPct val="107000"/>
                        </a:lnSpc>
                        <a:spcBef>
                          <a:spcPts val="0"/>
                        </a:spcBef>
                        <a:spcAft>
                          <a:spcPts val="0"/>
                        </a:spcAft>
                      </a:pPr>
                      <a:r>
                        <a:rPr lang="en-CA" sz="1000" b="1" kern="1200">
                          <a:solidFill>
                            <a:schemeClr val="bg1"/>
                          </a:solidFill>
                          <a:effectLst/>
                          <a:latin typeface="Montserrat" pitchFamily="2" charset="0"/>
                          <a:ea typeface="+mn-ea"/>
                          <a:cs typeface="+mn-cs"/>
                        </a:rPr>
                        <a:t>CODE</a:t>
                      </a:r>
                    </a:p>
                  </a:txBody>
                  <a:tcPr marR="68580" marT="18288" marB="18288" anchor="ctr"/>
                </a:tc>
                <a:tc>
                  <a:txBody>
                    <a:bodyPr/>
                    <a:lstStyle/>
                    <a:p>
                      <a:pPr marL="0" marR="0">
                        <a:lnSpc>
                          <a:spcPct val="107000"/>
                        </a:lnSpc>
                        <a:spcBef>
                          <a:spcPts val="0"/>
                        </a:spcBef>
                        <a:spcAft>
                          <a:spcPts val="0"/>
                        </a:spcAft>
                      </a:pPr>
                      <a:r>
                        <a:rPr lang="en-US" sz="1000" b="1">
                          <a:solidFill>
                            <a:schemeClr val="bg1"/>
                          </a:solidFill>
                          <a:effectLst/>
                          <a:latin typeface="Montserrat" pitchFamily="2" charset="0"/>
                        </a:rPr>
                        <a:t>DESCRIPTION</a:t>
                      </a:r>
                      <a:endParaRPr lang="en-CA" sz="1100">
                        <a:solidFill>
                          <a:schemeClr val="bg1"/>
                        </a:solidFill>
                        <a:effectLst/>
                        <a:latin typeface="Montserrat" pitchFamily="2" charset="0"/>
                        <a:ea typeface="Calibri" panose="020F0502020204030204" pitchFamily="34" charset="0"/>
                        <a:cs typeface="Arial" panose="020B0604020202020204" pitchFamily="34" charset="0"/>
                      </a:endParaRPr>
                    </a:p>
                  </a:txBody>
                  <a:tcPr marL="68580" marT="18288" marB="18288" anchor="ctr"/>
                </a:tc>
                <a:extLst>
                  <a:ext uri="{0D108BD9-81ED-4DB2-BD59-A6C34878D82A}">
                    <a16:rowId xmlns:a16="http://schemas.microsoft.com/office/drawing/2014/main" val="2755567064"/>
                  </a:ext>
                </a:extLst>
              </a:tr>
              <a:tr h="588356">
                <a:tc>
                  <a:txBody>
                    <a:bodyPr/>
                    <a:lstStyle/>
                    <a:p>
                      <a:pPr marL="0" marR="0">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Accelerator Note linked to a basket of US Stocks</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ctr">
                        <a:lnSpc>
                          <a:spcPct val="107000"/>
                        </a:lnSpc>
                        <a:spcBef>
                          <a:spcPts val="100"/>
                        </a:spcBef>
                        <a:spcAft>
                          <a:spcPts val="1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RBC4042</a:t>
                      </a:r>
                      <a:endPar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Note providing a conditional participation of 6x the return of the index of a basket of US stocks (Microsoft, Intel, Texas Instruments, Ford, TMSC, Apple, Nvidia, Qualcomm) over a 5-year period. Performance is capped at 104% (15.33% annualized).</a:t>
                      </a:r>
                    </a:p>
                  </a:txBody>
                  <a:tcPr marT="18288" marB="18288" anchor="ctr"/>
                </a:tc>
                <a:extLst>
                  <a:ext uri="{0D108BD9-81ED-4DB2-BD59-A6C34878D82A}">
                    <a16:rowId xmlns:a16="http://schemas.microsoft.com/office/drawing/2014/main" val="759919244"/>
                  </a:ext>
                </a:extLst>
              </a:tr>
              <a:tr h="532184">
                <a:tc>
                  <a:txBody>
                    <a:bodyPr/>
                    <a:lstStyle/>
                    <a:p>
                      <a:pPr marL="0" marR="0">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Accelerator Note linked to a Biotech index (XBI)</a:t>
                      </a:r>
                    </a:p>
                  </a:txBody>
                  <a:tcPr marT="18288" marB="18288" anchor="ctr"/>
                </a:tc>
                <a:tc>
                  <a:txBody>
                    <a:bodyPr/>
                    <a:lstStyle/>
                    <a:p>
                      <a:pPr marL="0" marR="0" algn="ctr">
                        <a:lnSpc>
                          <a:spcPct val="107000"/>
                        </a:lnSpc>
                        <a:spcBef>
                          <a:spcPts val="100"/>
                        </a:spcBef>
                        <a:spcAft>
                          <a:spcPts val="1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RBC4043</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Note providing conditional participation of 6x the performance of the U.S. Biotechnology Index (XBI) over a 5-year period. Performance is capped at 94% (14.17% annualized).</a:t>
                      </a:r>
                    </a:p>
                  </a:txBody>
                  <a:tcPr marT="18288" marB="18288" anchor="ctr"/>
                </a:tc>
                <a:extLst>
                  <a:ext uri="{0D108BD9-81ED-4DB2-BD59-A6C34878D82A}">
                    <a16:rowId xmlns:a16="http://schemas.microsoft.com/office/drawing/2014/main" val="341378719"/>
                  </a:ext>
                </a:extLst>
              </a:tr>
              <a:tr h="532184">
                <a:tc>
                  <a:txBody>
                    <a:bodyPr/>
                    <a:lstStyle/>
                    <a:p>
                      <a:pPr marL="0" marR="0" lvl="0" indent="0" algn="l" defTabSz="1005840" rtl="0" eaLnBrk="1" fontAlgn="auto" latinLnBrk="0" hangingPunct="1">
                        <a:lnSpc>
                          <a:spcPct val="107000"/>
                        </a:lnSpc>
                        <a:spcBef>
                          <a:spcPts val="100"/>
                        </a:spcBef>
                        <a:spcAft>
                          <a:spcPts val="100"/>
                        </a:spcAft>
                        <a:buClrTx/>
                        <a:buSzTx/>
                        <a:buFontTx/>
                        <a:buNone/>
                        <a:tabLst/>
                        <a:defRPr/>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Autocall Note linked to Canadian Banks</a:t>
                      </a:r>
                    </a:p>
                  </a:txBody>
                  <a:tcPr marT="18288" marB="18288" anchor="ctr"/>
                </a:tc>
                <a:tc>
                  <a:txBody>
                    <a:bodyPr/>
                    <a:lstStyle/>
                    <a:p>
                      <a:pPr marL="0" marR="0" algn="ctr">
                        <a:lnSpc>
                          <a:spcPct val="107000"/>
                        </a:lnSpc>
                        <a:spcBef>
                          <a:spcPts val="100"/>
                        </a:spcBef>
                        <a:spcAft>
                          <a:spcPts val="1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JHN16560</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kern="120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Conditional </a:t>
                      </a:r>
                      <a:r>
                        <a:rPr lang="en-US" sz="1000" b="0" kern="1200" noProof="0" dirty="0" err="1">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autocallable</a:t>
                      </a:r>
                      <a:r>
                        <a:rPr lang="en-US" sz="1000" b="0" kern="120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 income (16% per year) if a basket of Canadian bank stocks is above its initial threshold at the semi-annual evaluation.</a:t>
                      </a:r>
                      <a:endParaRPr lang="es-ES" sz="1000" b="0" kern="120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extLst>
                  <a:ext uri="{0D108BD9-81ED-4DB2-BD59-A6C34878D82A}">
                    <a16:rowId xmlns:a16="http://schemas.microsoft.com/office/drawing/2014/main" val="4103984740"/>
                  </a:ext>
                </a:extLst>
              </a:tr>
              <a:tr h="532184">
                <a:tc>
                  <a:txBody>
                    <a:bodyPr/>
                    <a:lstStyle/>
                    <a:p>
                      <a:pPr marL="0" marR="0">
                        <a:lnSpc>
                          <a:spcPct val="107000"/>
                        </a:lnSpc>
                        <a:spcBef>
                          <a:spcPts val="100"/>
                        </a:spcBef>
                        <a:spcAft>
                          <a:spcPts val="1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Accelerator Note linked to a Semiconductor index (SMH)</a:t>
                      </a:r>
                    </a:p>
                  </a:txBody>
                  <a:tcPr marT="18288" marB="18288" anchor="ctr"/>
                </a:tc>
                <a:tc>
                  <a:txBody>
                    <a:bodyPr/>
                    <a:lstStyle/>
                    <a:p>
                      <a:pPr marL="0" marR="0" algn="ctr">
                        <a:lnSpc>
                          <a:spcPct val="107000"/>
                        </a:lnSpc>
                        <a:spcBef>
                          <a:spcPts val="100"/>
                        </a:spcBef>
                        <a:spcAft>
                          <a:spcPts val="1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SSP3831</a:t>
                      </a:r>
                    </a:p>
                  </a:txBody>
                  <a:tcPr marT="18288" marB="18288" anchor="ctr"/>
                </a:tc>
                <a:tc>
                  <a:txBody>
                    <a:bodyPr/>
                    <a:lstStyle/>
                    <a:p>
                      <a:pPr marL="0" marR="0" algn="just">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Note providing conditional participation of 10x the performance of the Semiconductor Index (SHM) over a 5-year period. Performance is capped at 75% (11.84% annualized).</a:t>
                      </a:r>
                    </a:p>
                  </a:txBody>
                  <a:tcPr marT="18288" marB="18288" anchor="ctr"/>
                </a:tc>
                <a:extLst>
                  <a:ext uri="{0D108BD9-81ED-4DB2-BD59-A6C34878D82A}">
                    <a16:rowId xmlns:a16="http://schemas.microsoft.com/office/drawing/2014/main" val="4229922950"/>
                  </a:ext>
                </a:extLst>
              </a:tr>
              <a:tr h="588356">
                <a:tc>
                  <a:txBody>
                    <a:bodyPr/>
                    <a:lstStyle/>
                    <a:p>
                      <a:pPr marL="0" marR="0">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Accelerator Note linked to a basket of Tech Stocks</a:t>
                      </a:r>
                    </a:p>
                  </a:txBody>
                  <a:tcPr marT="18288" marB="18288" anchor="ctr"/>
                </a:tc>
                <a:tc>
                  <a:txBody>
                    <a:bodyPr/>
                    <a:lstStyle/>
                    <a:p>
                      <a:pPr marL="0" marR="0" algn="ctr">
                        <a:lnSpc>
                          <a:spcPct val="107000"/>
                        </a:lnSpc>
                        <a:spcBef>
                          <a:spcPts val="100"/>
                        </a:spcBef>
                        <a:spcAft>
                          <a:spcPts val="1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JHN2962</a:t>
                      </a:r>
                      <a:endPar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100% principal protected note providing a contingent interest of 1x the return of the basket of technology stocks (AMD, ASML, Intel, Nvidia) over a 7-year period. Performance is capped at 173% (15.43% annualized).</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extLst>
                  <a:ext uri="{0D108BD9-81ED-4DB2-BD59-A6C34878D82A}">
                    <a16:rowId xmlns:a16="http://schemas.microsoft.com/office/drawing/2014/main" val="131993056"/>
                  </a:ext>
                </a:extLst>
              </a:tr>
              <a:tr h="588356">
                <a:tc>
                  <a:txBody>
                    <a:bodyPr/>
                    <a:lstStyle/>
                    <a:p>
                      <a:pPr marL="0" marR="0">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Callable Income Note linked to Moderna</a:t>
                      </a:r>
                    </a:p>
                  </a:txBody>
                  <a:tcPr marT="18288" marB="18288" anchor="ctr"/>
                </a:tc>
                <a:tc>
                  <a:txBody>
                    <a:bodyPr/>
                    <a:lstStyle/>
                    <a:p>
                      <a:pPr marL="0" marR="0" algn="ctr">
                        <a:lnSpc>
                          <a:spcPct val="107000"/>
                        </a:lnSpc>
                        <a:spcBef>
                          <a:spcPts val="100"/>
                        </a:spcBef>
                        <a:spcAft>
                          <a:spcPts val="1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JHN16669</a:t>
                      </a:r>
                      <a:endPar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Note distributing a monthly contingent coupon (18.93% annually) if Moderna stock is above -30% of its initial threshold. Automatic redemption after 1 year if Moderna is above 105%.</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extLst>
                  <a:ext uri="{0D108BD9-81ED-4DB2-BD59-A6C34878D82A}">
                    <a16:rowId xmlns:a16="http://schemas.microsoft.com/office/drawing/2014/main" val="3960306241"/>
                  </a:ext>
                </a:extLst>
              </a:tr>
              <a:tr h="588356">
                <a:tc>
                  <a:txBody>
                    <a:bodyPr/>
                    <a:lstStyle/>
                    <a:p>
                      <a:pPr marL="0" marR="0">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Principal Protected Note (PPN) linked to Canadian Banks</a:t>
                      </a:r>
                    </a:p>
                  </a:txBody>
                  <a:tcPr marT="18288" marB="18288" anchor="ctr"/>
                </a:tc>
                <a:tc>
                  <a:txBody>
                    <a:bodyPr/>
                    <a:lstStyle/>
                    <a:p>
                      <a:pPr marL="0" marR="0" algn="ctr">
                        <a:lnSpc>
                          <a:spcPct val="107000"/>
                        </a:lnSpc>
                        <a:spcBef>
                          <a:spcPts val="100"/>
                        </a:spcBef>
                        <a:spcAft>
                          <a:spcPts val="100"/>
                        </a:spcAft>
                      </a:pPr>
                      <a:r>
                        <a:rPr lang="fr-CA"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JHN2939</a:t>
                      </a:r>
                      <a:endPar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100% principal protected note that can provide a contingent coupon payment of 9% per year held if the Canadian Banks AR 40 Index is higher than the initial level at purchase.</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extLst>
                  <a:ext uri="{0D108BD9-81ED-4DB2-BD59-A6C34878D82A}">
                    <a16:rowId xmlns:a16="http://schemas.microsoft.com/office/drawing/2014/main" val="1115257516"/>
                  </a:ext>
                </a:extLst>
              </a:tr>
              <a:tr h="572909">
                <a:tc>
                  <a:txBody>
                    <a:bodyPr/>
                    <a:lstStyle/>
                    <a:p>
                      <a:pPr marL="0" marR="0">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Autocall Note linked to Canadian Utilities</a:t>
                      </a:r>
                    </a:p>
                  </a:txBody>
                  <a:tcPr marT="18288" marB="18288" anchor="ctr"/>
                </a:tc>
                <a:tc>
                  <a:txBody>
                    <a:bodyPr/>
                    <a:lstStyle/>
                    <a:p>
                      <a:pPr marL="0" marR="0" algn="ctr">
                        <a:lnSpc>
                          <a:spcPct val="107000"/>
                        </a:lnSpc>
                        <a:spcBef>
                          <a:spcPts val="100"/>
                        </a:spcBef>
                        <a:spcAft>
                          <a:spcPts val="100"/>
                        </a:spcAft>
                      </a:pPr>
                      <a:r>
                        <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panose="020F0502020204030204" pitchFamily="34" charset="0"/>
                        </a:rPr>
                        <a:t>SSP4755</a:t>
                      </a:r>
                      <a:endPar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noProof="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Conditional autocallable income  (17% per year) if a basket of Canadian utility stocks remains above its initial threshold at the annual evaluation.</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extLst>
                  <a:ext uri="{0D108BD9-81ED-4DB2-BD59-A6C34878D82A}">
                    <a16:rowId xmlns:a16="http://schemas.microsoft.com/office/drawing/2014/main" val="2154609930"/>
                  </a:ext>
                </a:extLst>
              </a:tr>
              <a:tr h="588356">
                <a:tc>
                  <a:txBody>
                    <a:bodyPr/>
                    <a:lstStyle/>
                    <a:p>
                      <a:pPr marL="0" marR="0">
                        <a:lnSpc>
                          <a:spcPct val="107000"/>
                        </a:lnSpc>
                        <a:spcBef>
                          <a:spcPts val="100"/>
                        </a:spcBef>
                        <a:spcAft>
                          <a:spcPts val="100"/>
                        </a:spcAft>
                      </a:pP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Accelerator Note linked to a Regeneron &amp; Biogen</a:t>
                      </a:r>
                    </a:p>
                  </a:txBody>
                  <a:tcPr marT="18288" marB="18288" anchor="ctr"/>
                </a:tc>
                <a:tc>
                  <a:txBody>
                    <a:bodyPr/>
                    <a:lstStyle/>
                    <a:p>
                      <a:pPr marL="0" marR="0" algn="ctr">
                        <a:lnSpc>
                          <a:spcPct val="107000"/>
                        </a:lnSpc>
                        <a:spcBef>
                          <a:spcPts val="100"/>
                        </a:spcBef>
                        <a:spcAft>
                          <a:spcPts val="100"/>
                        </a:spcAft>
                      </a:pPr>
                      <a:r>
                        <a:rPr lang="fr-CA"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RBC9600</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Note providing a conditional participation of 10 times the return of the least performing stock between Regeneron and Biogen at the end of a 5-year period. The performance is capped at 115% (16.54% annualized)</a:t>
                      </a:r>
                    </a:p>
                  </a:txBody>
                  <a:tcPr marT="18288" marB="18288" anchor="ctr"/>
                </a:tc>
                <a:extLst>
                  <a:ext uri="{0D108BD9-81ED-4DB2-BD59-A6C34878D82A}">
                    <a16:rowId xmlns:a16="http://schemas.microsoft.com/office/drawing/2014/main" val="2777795075"/>
                  </a:ext>
                </a:extLst>
              </a:tr>
              <a:tr h="588356">
                <a:tc>
                  <a:txBody>
                    <a:bodyPr/>
                    <a:lstStyle/>
                    <a:p>
                      <a:pPr marL="0" marR="0">
                        <a:lnSpc>
                          <a:spcPct val="107000"/>
                        </a:lnSpc>
                        <a:spcBef>
                          <a:spcPts val="100"/>
                        </a:spcBef>
                        <a:spcAft>
                          <a:spcPts val="100"/>
                        </a:spcAft>
                      </a:pPr>
                      <a:r>
                        <a:rPr lang="fr-CA"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Booster Note </a:t>
                      </a:r>
                      <a:r>
                        <a:rPr lang="fr-CA" sz="1000" b="0" noProof="0" dirty="0" err="1">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linked</a:t>
                      </a:r>
                      <a:r>
                        <a:rPr lang="fr-CA"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 to Euro STOXX 50</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ctr">
                        <a:lnSpc>
                          <a:spcPct val="107000"/>
                        </a:lnSpc>
                        <a:spcBef>
                          <a:spcPts val="100"/>
                        </a:spcBef>
                        <a:spcAft>
                          <a:spcPts val="100"/>
                        </a:spcAft>
                      </a:pPr>
                      <a:r>
                        <a:rPr lang="fr-CA"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NBC25071</a:t>
                      </a:r>
                      <a:endPar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endParaRPr>
                    </a:p>
                  </a:txBody>
                  <a:tcPr marT="18288" marB="18288" anchor="ctr"/>
                </a:tc>
                <a:tc>
                  <a:txBody>
                    <a:bodyPr/>
                    <a:lstStyle/>
                    <a:p>
                      <a:pPr marL="0" marR="0" algn="just">
                        <a:lnSpc>
                          <a:spcPct val="107000"/>
                        </a:lnSpc>
                        <a:spcBef>
                          <a:spcPts val="100"/>
                        </a:spcBef>
                        <a:spcAft>
                          <a:spcPts val="100"/>
                        </a:spcAft>
                      </a:pP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panose="020F0502020204030204" pitchFamily="34" charset="0"/>
                        </a:rPr>
                        <a:t>7-year booster structured note linked to the Euro Stoxx 50 index. It offers a conditional coupon of 100% at maturity (equivalent to 10.4% annualized) if the Euro Stoxx 50 index is at or above its initial level at maturity.</a:t>
                      </a:r>
                    </a:p>
                  </a:txBody>
                  <a:tcPr marT="18288" marB="18288" anchor="ctr"/>
                </a:tc>
                <a:extLst>
                  <a:ext uri="{0D108BD9-81ED-4DB2-BD59-A6C34878D82A}">
                    <a16:rowId xmlns:a16="http://schemas.microsoft.com/office/drawing/2014/main" val="895367538"/>
                  </a:ext>
                </a:extLst>
              </a:tr>
            </a:tbl>
          </a:graphicData>
        </a:graphic>
      </p:graphicFrame>
      <p:sp>
        <p:nvSpPr>
          <p:cNvPr id="2" name="Slide Number Placeholder 4">
            <a:extLst>
              <a:ext uri="{FF2B5EF4-FFF2-40B4-BE49-F238E27FC236}">
                <a16:creationId xmlns:a16="http://schemas.microsoft.com/office/drawing/2014/main" id="{A25FD943-7A6E-4046-AD39-DAD274D8B704}"/>
              </a:ext>
            </a:extLst>
          </p:cNvPr>
          <p:cNvSpPr txBox="1">
            <a:spLocks/>
          </p:cNvSpPr>
          <p:nvPr>
            <p:custDataLst>
              <p:tags r:id="rId3"/>
            </p:custDataLst>
          </p:nvPr>
        </p:nvSpPr>
        <p:spPr>
          <a:xfrm>
            <a:off x="7353300" y="7558682"/>
            <a:ext cx="2263140" cy="123111"/>
          </a:xfrm>
          <a:prstGeom prst="rect">
            <a:avLst/>
          </a:prstGeom>
        </p:spPr>
        <p:txBody>
          <a:bodyPr vert="horz" wrap="square" lIns="0" tIns="0" rIns="0" bIns="0" rtlCol="0" anchor="ctr">
            <a:spAutoFit/>
          </a:bodyPr>
          <a:lstStyle>
            <a:defPPr>
              <a:defRPr lang="en-US"/>
            </a:defPPr>
            <a:lvl1pPr marL="0" algn="r" defTabSz="457200" rtl="0" eaLnBrk="1" latinLnBrk="0" hangingPunct="1">
              <a:defRPr sz="800" kern="1200">
                <a:solidFill>
                  <a:schemeClr val="tx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F51E81-AAE7-994D-8540-B49F2D662D58}" type="slidenum">
              <a:rPr lang="en-US" smtClean="0"/>
              <a:pPr/>
              <a:t>13</a:t>
            </a:fld>
            <a:endParaRPr lang="en-US"/>
          </a:p>
        </p:txBody>
      </p:sp>
    </p:spTree>
    <p:extLst>
      <p:ext uri="{BB962C8B-B14F-4D97-AF65-F5344CB8AC3E}">
        <p14:creationId xmlns:p14="http://schemas.microsoft.com/office/powerpoint/2010/main" val="424782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3C7C41-AA1A-8DD0-E22D-FA5273D3A03C}"/>
              </a:ext>
            </a:extLst>
          </p:cNvPr>
          <p:cNvSpPr>
            <a:spLocks noGrp="1"/>
          </p:cNvSpPr>
          <p:nvPr>
            <p:ph type="title"/>
            <p:custDataLst>
              <p:tags r:id="rId1"/>
            </p:custDataLst>
          </p:nvPr>
        </p:nvSpPr>
        <p:spPr/>
        <p:txBody>
          <a:bodyPr/>
          <a:lstStyle/>
          <a:p>
            <a:r>
              <a:rPr lang="fr-CA"/>
              <a:t>DETAILED POSTIONS—INSTITUTIONAL MANDATES</a:t>
            </a:r>
          </a:p>
        </p:txBody>
      </p:sp>
      <p:sp>
        <p:nvSpPr>
          <p:cNvPr id="5" name="Slide Number Placeholder 4">
            <a:extLst>
              <a:ext uri="{FF2B5EF4-FFF2-40B4-BE49-F238E27FC236}">
                <a16:creationId xmlns:a16="http://schemas.microsoft.com/office/drawing/2014/main" id="{50CDC023-DE4D-D67E-E687-599E3AAD2BA6}"/>
              </a:ext>
            </a:extLst>
          </p:cNvPr>
          <p:cNvSpPr>
            <a:spLocks noGrp="1"/>
          </p:cNvSpPr>
          <p:nvPr>
            <p:ph type="sldNum" sz="quarter" idx="12"/>
            <p:custDataLst>
              <p:tags r:id="rId2"/>
            </p:custDataLst>
          </p:nvPr>
        </p:nvSpPr>
        <p:spPr/>
        <p:txBody>
          <a:bodyPr/>
          <a:lstStyle/>
          <a:p>
            <a:fld id="{E5F51E81-AAE7-994D-8540-B49F2D662D58}" type="slidenum">
              <a:rPr lang="en-US" smtClean="0">
                <a:solidFill>
                  <a:schemeClr val="tx1"/>
                </a:solidFill>
              </a:rPr>
              <a:pPr/>
              <a:t>14</a:t>
            </a:fld>
            <a:endParaRPr lang="en-US">
              <a:solidFill>
                <a:schemeClr val="tx1"/>
              </a:solidFill>
            </a:endParaRPr>
          </a:p>
        </p:txBody>
      </p:sp>
      <p:graphicFrame>
        <p:nvGraphicFramePr>
          <p:cNvPr id="4" name="Table 11">
            <a:extLst>
              <a:ext uri="{FF2B5EF4-FFF2-40B4-BE49-F238E27FC236}">
                <a16:creationId xmlns:a16="http://schemas.microsoft.com/office/drawing/2014/main" id="{379D3C6A-3F3D-27B8-F638-C16FDB212F2A}"/>
              </a:ext>
            </a:extLst>
          </p:cNvPr>
          <p:cNvGraphicFramePr>
            <a:graphicFrameLocks noGrp="1"/>
          </p:cNvGraphicFramePr>
          <p:nvPr>
            <p:custDataLst>
              <p:tags r:id="rId3"/>
            </p:custDataLst>
            <p:extLst>
              <p:ext uri="{D42A27DB-BD31-4B8C-83A1-F6EECF244321}">
                <p14:modId xmlns:p14="http://schemas.microsoft.com/office/powerpoint/2010/main" val="1290853153"/>
              </p:ext>
            </p:extLst>
          </p:nvPr>
        </p:nvGraphicFramePr>
        <p:xfrm>
          <a:off x="594359" y="1470684"/>
          <a:ext cx="8869680" cy="6032997"/>
        </p:xfrm>
        <a:graphic>
          <a:graphicData uri="http://schemas.openxmlformats.org/drawingml/2006/table">
            <a:tbl>
              <a:tblPr firstRow="1" bandRow="1">
                <a:tableStyleId>{5C22544A-7EE6-4342-B048-85BDC9FD1C3A}</a:tableStyleId>
              </a:tblPr>
              <a:tblGrid>
                <a:gridCol w="1794881">
                  <a:extLst>
                    <a:ext uri="{9D8B030D-6E8A-4147-A177-3AD203B41FA5}">
                      <a16:colId xmlns:a16="http://schemas.microsoft.com/office/drawing/2014/main" val="1944910340"/>
                    </a:ext>
                  </a:extLst>
                </a:gridCol>
                <a:gridCol w="7074799">
                  <a:extLst>
                    <a:ext uri="{9D8B030D-6E8A-4147-A177-3AD203B41FA5}">
                      <a16:colId xmlns:a16="http://schemas.microsoft.com/office/drawing/2014/main" val="3106081112"/>
                    </a:ext>
                  </a:extLst>
                </a:gridCol>
              </a:tblGrid>
              <a:tr h="181590">
                <a:tc>
                  <a:txBody>
                    <a:bodyPr/>
                    <a:lstStyle/>
                    <a:p>
                      <a:pPr marL="0" marR="0">
                        <a:lnSpc>
                          <a:spcPct val="107000"/>
                        </a:lnSpc>
                        <a:spcBef>
                          <a:spcPts val="0"/>
                        </a:spcBef>
                        <a:spcAft>
                          <a:spcPts val="0"/>
                        </a:spcAft>
                      </a:pPr>
                      <a:r>
                        <a:rPr lang="en-US" sz="1000" b="1">
                          <a:solidFill>
                            <a:schemeClr val="bg1"/>
                          </a:solidFill>
                          <a:effectLst/>
                          <a:latin typeface="Montserrat"/>
                        </a:rPr>
                        <a:t>MANDATE</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R="68580" marT="18288" marB="18288" anchor="ctr"/>
                </a:tc>
                <a:tc>
                  <a:txBody>
                    <a:bodyPr/>
                    <a:lstStyle/>
                    <a:p>
                      <a:pPr marL="0" marR="0">
                        <a:lnSpc>
                          <a:spcPct val="107000"/>
                        </a:lnSpc>
                        <a:spcBef>
                          <a:spcPts val="0"/>
                        </a:spcBef>
                        <a:spcAft>
                          <a:spcPts val="0"/>
                        </a:spcAft>
                      </a:pPr>
                      <a:r>
                        <a:rPr lang="en-US" sz="1000" b="1">
                          <a:solidFill>
                            <a:schemeClr val="bg1"/>
                          </a:solidFill>
                          <a:effectLst/>
                          <a:latin typeface="Montserrat"/>
                        </a:rPr>
                        <a:t>DESCRIPTION</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T="18288" marB="18288" anchor="ctr"/>
                </a:tc>
                <a:extLst>
                  <a:ext uri="{0D108BD9-81ED-4DB2-BD59-A6C34878D82A}">
                    <a16:rowId xmlns:a16="http://schemas.microsoft.com/office/drawing/2014/main" val="2755567064"/>
                  </a:ext>
                </a:extLst>
              </a:tr>
              <a:tr h="906064">
                <a:tc>
                  <a:txBody>
                    <a:bodyPr/>
                    <a:lstStyle/>
                    <a:p>
                      <a:pPr marL="0" marR="0">
                        <a:lnSpc>
                          <a:spcPct val="107000"/>
                        </a:lnSpc>
                        <a:spcBef>
                          <a:spcPts val="300"/>
                        </a:spcBef>
                        <a:spcAft>
                          <a:spcPts val="300"/>
                        </a:spcAft>
                      </a:pPr>
                      <a:r>
                        <a:rPr lang="fr-CA"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Insight </a:t>
                      </a:r>
                      <a:r>
                        <a:rPr lang="fr-CA" sz="1000" b="0" noProof="0" dirty="0" err="1">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Partners</a:t>
                      </a:r>
                      <a:br>
                        <a:rPr lang="fr-CA"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br>
                      <a:r>
                        <a:rPr lang="fr-CA"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a:t>
                      </a:r>
                      <a:r>
                        <a:rPr lang="fr-CA" sz="1000" b="0" noProof="0" dirty="0" err="1">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Private</a:t>
                      </a:r>
                      <a:r>
                        <a:rPr lang="fr-CA"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 </a:t>
                      </a:r>
                      <a:r>
                        <a:rPr lang="fr-CA" sz="1000" b="0" noProof="0" dirty="0" err="1">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Equity</a:t>
                      </a:r>
                      <a:r>
                        <a:rPr lang="fr-CA"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a:t>
                      </a:r>
                    </a:p>
                  </a:txBody>
                  <a:tcPr marT="18288" marB="18288" anchor="ctr"/>
                </a:tc>
                <a:tc>
                  <a:txBody>
                    <a:bodyPr/>
                    <a:lstStyle/>
                    <a:p>
                      <a:pPr marL="0" marR="0" algn="just">
                        <a:lnSpc>
                          <a:spcPct val="107000"/>
                        </a:lnSpc>
                        <a:spcBef>
                          <a:spcPts val="300"/>
                        </a:spcBef>
                        <a:spcAft>
                          <a:spcPts val="300"/>
                        </a:spcAft>
                      </a:pPr>
                      <a:r>
                        <a:rPr lang="en-US" sz="1000" b="0" noProof="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Insight Partners XIII Growth Buyout Fund is one of the world’s largest private equity investors (10th largest in 2022), specializing in growth software companies since 1995. It invests at all stages of company development as a controlling or minority shareholder. This flexible approach gives it a comparative advantage over its competitors. Since 2007, all of Insight Partners’ funds have been top quartile in the industry with an average IRR of 25% and have grown their fund size from $1.2 billion to $17 billion.</a:t>
                      </a:r>
                    </a:p>
                  </a:txBody>
                  <a:tcPr marT="18288" marB="18288" anchor="ctr"/>
                </a:tc>
                <a:extLst>
                  <a:ext uri="{0D108BD9-81ED-4DB2-BD59-A6C34878D82A}">
                    <a16:rowId xmlns:a16="http://schemas.microsoft.com/office/drawing/2014/main" val="4280040267"/>
                  </a:ext>
                </a:extLst>
              </a:tr>
              <a:tr h="834878">
                <a:tc>
                  <a:txBody>
                    <a:bodyPr/>
                    <a:lstStyle/>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TPG Life Sciences</a:t>
                      </a:r>
                      <a:b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b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(Private </a:t>
                      </a:r>
                      <a:r>
                        <a:rPr lang="fr-CA" sz="1000" b="0" noProof="0" err="1">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Equity</a:t>
                      </a: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a:t>
                      </a:r>
                    </a:p>
                  </a:txBody>
                  <a:tcPr marT="18288" marB="18288"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a:rPr>
                        <a:t>TPG is a renowned firm with over 30 years of existence and 135 billion under management. We believe the timing is favorable to invest in a fund dedicated to life sciences given all the recent technological advancements (mRNA, CRISPR, cellular and genetic therapies) that could mark the onset of a golden age for the industry. TPG adopts an intriguing approach with this fund, allowing for diversification across modalities, stages of company development, funding rounds, and therapeutic areas.</a:t>
                      </a:r>
                    </a:p>
                  </a:txBody>
                  <a:tcPr marT="18288" marB="18288" anchor="ctr"/>
                </a:tc>
                <a:extLst>
                  <a:ext uri="{0D108BD9-81ED-4DB2-BD59-A6C34878D82A}">
                    <a16:rowId xmlns:a16="http://schemas.microsoft.com/office/drawing/2014/main" val="486899012"/>
                  </a:ext>
                </a:extLst>
              </a:tr>
              <a:tr h="721831">
                <a:tc>
                  <a:txBody>
                    <a:bodyPr/>
                    <a:lstStyle/>
                    <a:p>
                      <a:pPr marL="0" marR="0">
                        <a:lnSpc>
                          <a:spcPct val="107000"/>
                        </a:lnSpc>
                        <a:spcBef>
                          <a:spcPts val="300"/>
                        </a:spcBef>
                        <a:spcAft>
                          <a:spcPts val="300"/>
                        </a:spcAft>
                      </a:pP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Brookfield Infrastructure</a:t>
                      </a:r>
                      <a:b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b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(Infrastructure)</a:t>
                      </a:r>
                      <a:endParaRPr lang="fr-CA" sz="1000" b="0" noProof="0">
                        <a:solidFill>
                          <a:schemeClr val="tx1">
                            <a:lumMod val="95000"/>
                            <a:lumOff val="5000"/>
                          </a:schemeClr>
                        </a:solidFill>
                        <a:effectLst/>
                        <a:latin typeface="Montserrat" panose="00000500000000000000" pitchFamily="2" charset="0"/>
                        <a:ea typeface="Calibri" panose="020F0502020204030204" pitchFamily="34" charset="0"/>
                        <a:cs typeface="Arial" panose="020B0604020202020204" pitchFamily="34" charset="0"/>
                      </a:endParaRPr>
                    </a:p>
                  </a:txBody>
                  <a:tcPr marT="18288" marB="18288"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Brookfield Infrastructure Fund V is a $25 billion opportunistic infrastructure fund managed by Brookfield Asset Management, one of the world’s largest asset allocators ($800 billion under management). Brookfield invests in the infrastructure of tomorrow with investments in renewable energy, data infrastructure networks and transportation networks.</a:t>
                      </a:r>
                    </a:p>
                  </a:txBody>
                  <a:tcPr marT="18288" marB="18288" anchor="ctr"/>
                </a:tc>
                <a:extLst>
                  <a:ext uri="{0D108BD9-81ED-4DB2-BD59-A6C34878D82A}">
                    <a16:rowId xmlns:a16="http://schemas.microsoft.com/office/drawing/2014/main" val="759919244"/>
                  </a:ext>
                </a:extLst>
              </a:tr>
              <a:tr h="556260">
                <a:tc>
                  <a:txBody>
                    <a:bodyPr/>
                    <a:lstStyle/>
                    <a:p>
                      <a:pPr marL="0" marR="0">
                        <a:lnSpc>
                          <a:spcPct val="107000"/>
                        </a:lnSpc>
                        <a:spcBef>
                          <a:spcPts val="300"/>
                        </a:spcBef>
                        <a:spcAft>
                          <a:spcPts val="300"/>
                        </a:spcAft>
                      </a:pP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Fiera </a:t>
                      </a:r>
                      <a:r>
                        <a:rPr lang="fr-CA" sz="1000" b="0" noProof="0" err="1">
                          <a:solidFill>
                            <a:schemeClr val="tx1">
                              <a:lumMod val="95000"/>
                              <a:lumOff val="5000"/>
                            </a:schemeClr>
                          </a:solidFill>
                          <a:effectLst/>
                          <a:latin typeface="Montserrat" panose="00000500000000000000" pitchFamily="2" charset="0"/>
                          <a:ea typeface="Arial" panose="020B0604020202020204" pitchFamily="34" charset="0"/>
                          <a:cs typeface="Calibri"/>
                        </a:rPr>
                        <a:t>Comox</a:t>
                      </a:r>
                      <a:br>
                        <a:rPr lang="fr-CA" sz="1000" b="0" noProof="0">
                          <a:solidFill>
                            <a:srgbClr val="0D0D0D"/>
                          </a:solidFill>
                          <a:effectLst/>
                          <a:latin typeface="Montserrat" panose="00000500000000000000" pitchFamily="2" charset="0"/>
                          <a:ea typeface="Arial" panose="020B0604020202020204" pitchFamily="34" charset="0"/>
                          <a:cs typeface="Calibri"/>
                        </a:rPr>
                      </a:b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a:t>
                      </a:r>
                      <a:r>
                        <a:rPr lang="fr-CA" sz="1000" b="0" noProof="0" err="1">
                          <a:solidFill>
                            <a:schemeClr val="tx1">
                              <a:lumMod val="95000"/>
                              <a:lumOff val="5000"/>
                            </a:schemeClr>
                          </a:solidFill>
                          <a:effectLst/>
                          <a:latin typeface="Montserrat" panose="00000500000000000000" pitchFamily="2" charset="0"/>
                          <a:ea typeface="Arial" panose="020B0604020202020204" pitchFamily="34" charset="0"/>
                          <a:cs typeface="Calibri"/>
                        </a:rPr>
                        <a:t>Farmland</a:t>
                      </a: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a:t>
                      </a:r>
                    </a:p>
                  </a:txBody>
                  <a:tcPr marT="18288" marB="18288"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a:rPr>
                        <a:t>Fiera Comox is a Montreal-based firm founded by Antoine Bisson </a:t>
                      </a:r>
                      <a:r>
                        <a:rPr lang="en-US" sz="1000" b="0" noProof="0" dirty="0" err="1">
                          <a:solidFill>
                            <a:schemeClr val="tx1">
                              <a:lumMod val="95000"/>
                              <a:lumOff val="5000"/>
                            </a:schemeClr>
                          </a:solidFill>
                          <a:effectLst/>
                          <a:latin typeface="Montserrat" panose="00000500000000000000" pitchFamily="2" charset="0"/>
                          <a:ea typeface="Arial" panose="020B0604020202020204" pitchFamily="34" charset="0"/>
                          <a:cs typeface="Calibri"/>
                        </a:rPr>
                        <a:t>Mclernon</a:t>
                      </a:r>
                      <a:r>
                        <a:rPr lang="en-US"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a:rPr>
                        <a:t> (formerly at PSP where he managed one of the world’s largest agricultural portfolios). The fund has a diversified approach both geographically (focus on developed countries) and in crop types. It is an open-end fund.</a:t>
                      </a:r>
                    </a:p>
                  </a:txBody>
                  <a:tcPr marT="18288" marB="18288" anchor="ctr"/>
                </a:tc>
                <a:extLst>
                  <a:ext uri="{0D108BD9-81ED-4DB2-BD59-A6C34878D82A}">
                    <a16:rowId xmlns:a16="http://schemas.microsoft.com/office/drawing/2014/main" val="341378719"/>
                  </a:ext>
                </a:extLst>
              </a:tr>
              <a:tr h="662940">
                <a:tc>
                  <a:txBody>
                    <a:bodyPr/>
                    <a:lstStyle/>
                    <a:p>
                      <a:pPr marL="0" marR="0">
                        <a:lnSpc>
                          <a:spcPct val="107000"/>
                        </a:lnSpc>
                        <a:spcBef>
                          <a:spcPts val="300"/>
                        </a:spcBef>
                        <a:spcAft>
                          <a:spcPts val="300"/>
                        </a:spcAft>
                      </a:pP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CBRE US </a:t>
                      </a:r>
                      <a:r>
                        <a:rPr lang="fr-CA" sz="1000" b="0" noProof="0" err="1">
                          <a:solidFill>
                            <a:schemeClr val="tx1">
                              <a:lumMod val="95000"/>
                              <a:lumOff val="5000"/>
                            </a:schemeClr>
                          </a:solidFill>
                          <a:effectLst/>
                          <a:latin typeface="Montserrat" panose="00000500000000000000" pitchFamily="2" charset="0"/>
                          <a:ea typeface="Arial" panose="020B0604020202020204" pitchFamily="34" charset="0"/>
                          <a:cs typeface="Calibri"/>
                        </a:rPr>
                        <a:t>Logistics</a:t>
                      </a:r>
                      <a:br>
                        <a:rPr lang="fr-CA" sz="1000" b="0" noProof="0">
                          <a:solidFill>
                            <a:srgbClr val="0D0D0D"/>
                          </a:solidFill>
                          <a:effectLst/>
                          <a:latin typeface="Montserrat" panose="00000500000000000000" pitchFamily="2" charset="0"/>
                          <a:ea typeface="Arial" panose="020B0604020202020204" pitchFamily="34" charset="0"/>
                          <a:cs typeface="Calibri"/>
                        </a:rPr>
                      </a:b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(Real </a:t>
                      </a:r>
                      <a:r>
                        <a:rPr lang="fr-CA" sz="1000" b="0" noProof="0" err="1">
                          <a:solidFill>
                            <a:schemeClr val="tx1">
                              <a:lumMod val="95000"/>
                              <a:lumOff val="5000"/>
                            </a:schemeClr>
                          </a:solidFill>
                          <a:effectLst/>
                          <a:latin typeface="Montserrat" panose="00000500000000000000" pitchFamily="2" charset="0"/>
                          <a:ea typeface="Arial" panose="020B0604020202020204" pitchFamily="34" charset="0"/>
                          <a:cs typeface="Calibri"/>
                        </a:rPr>
                        <a:t>Estate</a:t>
                      </a: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a:t>
                      </a:r>
                    </a:p>
                  </a:txBody>
                  <a:tcPr marT="18288" marB="18288" anchor="ctr"/>
                </a:tc>
                <a:tc>
                  <a:txBody>
                    <a:bodyPr/>
                    <a:lstStyle/>
                    <a:p>
                      <a:pPr marL="0" marR="0" algn="just">
                        <a:lnSpc>
                          <a:spcPct val="107000"/>
                        </a:lnSpc>
                        <a:spcBef>
                          <a:spcPts val="300"/>
                        </a:spcBef>
                        <a:spcAft>
                          <a:spcPts val="300"/>
                        </a:spcAft>
                      </a:pPr>
                      <a:r>
                        <a:rPr lang="en-US"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CBRE U.S. Logistics Partners (USLP) is an open-end fund focused on real estate investments in the U.S. logistics sector (e.g., distribution centers for online retail). CBRE Group is the world’s largest commercial real estate investment and services company (based on 2020 revenues).</a:t>
                      </a:r>
                    </a:p>
                  </a:txBody>
                  <a:tcPr marT="18288" marB="18288" anchor="ctr"/>
                </a:tc>
                <a:extLst>
                  <a:ext uri="{0D108BD9-81ED-4DB2-BD59-A6C34878D82A}">
                    <a16:rowId xmlns:a16="http://schemas.microsoft.com/office/drawing/2014/main" val="2968986585"/>
                  </a:ext>
                </a:extLst>
              </a:tr>
              <a:tr h="571500">
                <a:tc>
                  <a:txBody>
                    <a:bodyPr/>
                    <a:lstStyle/>
                    <a:p>
                      <a:pPr marL="0" marR="0">
                        <a:lnSpc>
                          <a:spcPct val="107000"/>
                        </a:lnSpc>
                        <a:spcBef>
                          <a:spcPts val="300"/>
                        </a:spcBef>
                        <a:spcAft>
                          <a:spcPts val="300"/>
                        </a:spcAft>
                      </a:pP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Inlandsis</a:t>
                      </a:r>
                      <a:br>
                        <a:rPr lang="fr-CA" sz="1000" b="0" noProof="0">
                          <a:solidFill>
                            <a:srgbClr val="0D0D0D"/>
                          </a:solidFill>
                          <a:effectLst/>
                          <a:latin typeface="Montserrat" panose="00000500000000000000" pitchFamily="2" charset="0"/>
                          <a:ea typeface="Arial" panose="020B0604020202020204" pitchFamily="34" charset="0"/>
                          <a:cs typeface="Calibri"/>
                        </a:rPr>
                      </a:b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(Carbon </a:t>
                      </a:r>
                      <a:r>
                        <a:rPr lang="fr-CA" sz="1000" b="0" noProof="0" err="1">
                          <a:solidFill>
                            <a:schemeClr val="tx1">
                              <a:lumMod val="95000"/>
                              <a:lumOff val="5000"/>
                            </a:schemeClr>
                          </a:solidFill>
                          <a:effectLst/>
                          <a:latin typeface="Montserrat" panose="00000500000000000000" pitchFamily="2" charset="0"/>
                          <a:ea typeface="Arial" panose="020B0604020202020204" pitchFamily="34" charset="0"/>
                          <a:cs typeface="Calibri"/>
                        </a:rPr>
                        <a:t>Credit</a:t>
                      </a: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a:t>
                      </a:r>
                    </a:p>
                  </a:txBody>
                  <a:tcPr marT="18288" marB="18288" anchor="ctr"/>
                </a:tc>
                <a:tc>
                  <a:txBody>
                    <a:bodyPr/>
                    <a:lstStyle/>
                    <a:p>
                      <a:pPr marL="0" marR="0" algn="just">
                        <a:lnSpc>
                          <a:spcPct val="107000"/>
                        </a:lnSpc>
                        <a:spcBef>
                          <a:spcPts val="300"/>
                        </a:spcBef>
                        <a:spcAft>
                          <a:spcPts val="300"/>
                        </a:spcAft>
                      </a:pPr>
                      <a:r>
                        <a:rPr lang="en-US" sz="1000" b="0" noProof="0" dirty="0" err="1">
                          <a:solidFill>
                            <a:schemeClr val="tx1">
                              <a:lumMod val="95000"/>
                              <a:lumOff val="5000"/>
                            </a:schemeClr>
                          </a:solidFill>
                          <a:effectLst/>
                          <a:latin typeface="Montserrat" panose="00000500000000000000" pitchFamily="2" charset="0"/>
                          <a:ea typeface="Arial" panose="020B0604020202020204" pitchFamily="34" charset="0"/>
                          <a:cs typeface="Arial"/>
                        </a:rPr>
                        <a:t>Inlandsis</a:t>
                      </a:r>
                      <a:r>
                        <a:rPr lang="en-US" sz="1000" b="0" noProof="0" dirty="0">
                          <a:solidFill>
                            <a:schemeClr val="tx1">
                              <a:lumMod val="95000"/>
                              <a:lumOff val="5000"/>
                            </a:schemeClr>
                          </a:solidFill>
                          <a:effectLst/>
                          <a:latin typeface="Montserrat" panose="00000500000000000000" pitchFamily="2" charset="0"/>
                          <a:ea typeface="Arial" panose="020B0604020202020204" pitchFamily="34" charset="0"/>
                          <a:cs typeface="Arial"/>
                        </a:rPr>
                        <a:t> Fund II finances greenhouse gas (GHG) emission reduction projects in North America. It receives government-issued carbon credits as reimbursement and then resells these credits to companies that need to reduce their carbon footprint or choose to do so voluntarily. This innovative fund targets a GHG reduction impact of 24 MtCO2e (equivalent to 28% of Quebec’s total emissions in a calendar year).</a:t>
                      </a:r>
                    </a:p>
                  </a:txBody>
                  <a:tcPr marT="18288" marB="18288" anchor="ctr"/>
                </a:tc>
                <a:extLst>
                  <a:ext uri="{0D108BD9-81ED-4DB2-BD59-A6C34878D82A}">
                    <a16:rowId xmlns:a16="http://schemas.microsoft.com/office/drawing/2014/main" val="4103984740"/>
                  </a:ext>
                </a:extLst>
              </a:tr>
              <a:tr h="638810">
                <a:tc>
                  <a:txBody>
                    <a:bodyPr/>
                    <a:lstStyle/>
                    <a:p>
                      <a:pPr marL="0" marR="0">
                        <a:lnSpc>
                          <a:spcPct val="107000"/>
                        </a:lnSpc>
                        <a:spcBef>
                          <a:spcPts val="300"/>
                        </a:spcBef>
                        <a:spcAft>
                          <a:spcPts val="300"/>
                        </a:spcAft>
                      </a:pPr>
                      <a:r>
                        <a:rPr lang="fr-CA" sz="1000" b="0" noProof="0" err="1">
                          <a:solidFill>
                            <a:schemeClr val="tx1">
                              <a:lumMod val="95000"/>
                              <a:lumOff val="5000"/>
                            </a:schemeClr>
                          </a:solidFill>
                          <a:effectLst/>
                          <a:latin typeface="Montserrat" panose="00000500000000000000" pitchFamily="2" charset="0"/>
                          <a:ea typeface="Arial" panose="020B0604020202020204" pitchFamily="34" charset="0"/>
                          <a:cs typeface="Calibri"/>
                        </a:rPr>
                        <a:t>Alphafixe</a:t>
                      </a:r>
                      <a:br>
                        <a:rPr lang="fr-CA" sz="1000" b="0" noProof="0">
                          <a:solidFill>
                            <a:srgbClr val="0D0D0D"/>
                          </a:solidFill>
                          <a:effectLst/>
                          <a:latin typeface="Montserrat" panose="00000500000000000000" pitchFamily="2" charset="0"/>
                          <a:ea typeface="Arial" panose="020B0604020202020204" pitchFamily="34" charset="0"/>
                          <a:cs typeface="Calibri"/>
                        </a:rPr>
                      </a:br>
                      <a:r>
                        <a:rPr lang="fr-CA" sz="1000" b="0" noProof="0">
                          <a:solidFill>
                            <a:schemeClr val="tx1">
                              <a:lumMod val="95000"/>
                              <a:lumOff val="5000"/>
                            </a:schemeClr>
                          </a:solidFill>
                          <a:effectLst/>
                          <a:latin typeface="Montserrat" panose="00000500000000000000" pitchFamily="2" charset="0"/>
                          <a:ea typeface="Arial" panose="020B0604020202020204" pitchFamily="34" charset="0"/>
                          <a:cs typeface="Calibri"/>
                        </a:rPr>
                        <a:t>(Green Bonds)</a:t>
                      </a:r>
                    </a:p>
                  </a:txBody>
                  <a:tcPr marT="18288" marB="18288"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This institutional green bond mandate is managed by </a:t>
                      </a:r>
                      <a:r>
                        <a:rPr lang="en-US" sz="1000" b="0" noProof="0" dirty="0" err="1">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Alphafixe</a:t>
                      </a:r>
                      <a:r>
                        <a:rPr lang="en-US" sz="1000" b="0" noProof="0" dirty="0">
                          <a:solidFill>
                            <a:schemeClr val="tx1">
                              <a:lumMod val="95000"/>
                              <a:lumOff val="5000"/>
                            </a:schemeClr>
                          </a:solidFill>
                          <a:effectLst/>
                          <a:latin typeface="Montserrat" panose="00000500000000000000" pitchFamily="2" charset="0"/>
                          <a:ea typeface="Arial" panose="020B0604020202020204" pitchFamily="34" charset="0"/>
                          <a:cs typeface="Calibri" panose="020F0502020204030204" pitchFamily="34" charset="0"/>
                        </a:rPr>
                        <a:t> (winner of the Canadian ESG Championship). Green bonds allow for the financing of a low-carbon economy without sacrificing returns.</a:t>
                      </a:r>
                    </a:p>
                  </a:txBody>
                  <a:tcPr marT="18288" marB="18288" anchor="ctr"/>
                </a:tc>
                <a:extLst>
                  <a:ext uri="{0D108BD9-81ED-4DB2-BD59-A6C34878D82A}">
                    <a16:rowId xmlns:a16="http://schemas.microsoft.com/office/drawing/2014/main" val="4229922950"/>
                  </a:ext>
                </a:extLst>
              </a:tr>
              <a:tr h="834878">
                <a:tc>
                  <a:txBody>
                    <a:bodyPr/>
                    <a:lstStyle/>
                    <a:p>
                      <a:pPr marL="0" marR="0">
                        <a:lnSpc>
                          <a:spcPct val="107000"/>
                        </a:lnSpc>
                        <a:spcBef>
                          <a:spcPts val="300"/>
                        </a:spcBef>
                        <a:spcAft>
                          <a:spcPts val="300"/>
                        </a:spcAft>
                      </a:pPr>
                      <a:r>
                        <a:rPr lang="fr-CA" sz="1000" b="0" noProof="0" err="1">
                          <a:solidFill>
                            <a:schemeClr val="bg2">
                              <a:lumMod val="25000"/>
                            </a:schemeClr>
                          </a:solidFill>
                          <a:effectLst/>
                          <a:latin typeface="Montserrat" panose="00000500000000000000" pitchFamily="2" charset="0"/>
                          <a:ea typeface="Calibri" panose="020F0502020204030204" pitchFamily="34" charset="0"/>
                          <a:cs typeface="Calibri"/>
                        </a:rPr>
                        <a:t>Overbay</a:t>
                      </a:r>
                      <a:r>
                        <a:rPr lang="fr-CA" sz="1000" b="0" noProof="0">
                          <a:solidFill>
                            <a:schemeClr val="bg2">
                              <a:lumMod val="25000"/>
                            </a:schemeClr>
                          </a:solidFill>
                          <a:effectLst/>
                          <a:latin typeface="Montserrat" panose="00000500000000000000" pitchFamily="2" charset="0"/>
                          <a:ea typeface="Calibri" panose="020F0502020204030204" pitchFamily="34" charset="0"/>
                          <a:cs typeface="Calibri"/>
                        </a:rPr>
                        <a:t> Technology Leaders IV LP</a:t>
                      </a:r>
                    </a:p>
                    <a:p>
                      <a:pPr marL="0" marR="0">
                        <a:lnSpc>
                          <a:spcPct val="107000"/>
                        </a:lnSpc>
                        <a:spcBef>
                          <a:spcPts val="300"/>
                        </a:spcBef>
                        <a:spcAft>
                          <a:spcPts val="300"/>
                        </a:spcAft>
                      </a:pPr>
                      <a:r>
                        <a:rPr lang="fr-CA" sz="1000" b="0" noProof="0">
                          <a:solidFill>
                            <a:schemeClr val="bg2">
                              <a:lumMod val="25000"/>
                            </a:schemeClr>
                          </a:solidFill>
                          <a:effectLst/>
                          <a:latin typeface="Montserrat" panose="00000500000000000000" pitchFamily="2" charset="0"/>
                          <a:ea typeface="Calibri" panose="020F0502020204030204" pitchFamily="34" charset="0"/>
                          <a:cs typeface="Calibri"/>
                        </a:rPr>
                        <a:t>(</a:t>
                      </a:r>
                      <a:r>
                        <a:rPr lang="fr-CA" sz="1000" b="0" noProof="0" err="1">
                          <a:solidFill>
                            <a:schemeClr val="bg2">
                              <a:lumMod val="25000"/>
                            </a:schemeClr>
                          </a:solidFill>
                          <a:effectLst/>
                          <a:latin typeface="Montserrat" panose="00000500000000000000" pitchFamily="2" charset="0"/>
                          <a:ea typeface="Calibri" panose="020F0502020204030204" pitchFamily="34" charset="0"/>
                          <a:cs typeface="Calibri"/>
                        </a:rPr>
                        <a:t>Private</a:t>
                      </a:r>
                      <a:r>
                        <a:rPr lang="fr-CA" sz="1000" b="0" noProof="0">
                          <a:solidFill>
                            <a:schemeClr val="bg2">
                              <a:lumMod val="25000"/>
                            </a:schemeClr>
                          </a:solidFill>
                          <a:effectLst/>
                          <a:latin typeface="Montserrat" panose="00000500000000000000" pitchFamily="2" charset="0"/>
                          <a:ea typeface="Calibri" panose="020F0502020204030204" pitchFamily="34" charset="0"/>
                          <a:cs typeface="Calibri"/>
                        </a:rPr>
                        <a:t> </a:t>
                      </a:r>
                      <a:r>
                        <a:rPr lang="fr-CA" sz="1000" b="0" noProof="0" err="1">
                          <a:solidFill>
                            <a:schemeClr val="bg2">
                              <a:lumMod val="25000"/>
                            </a:schemeClr>
                          </a:solidFill>
                          <a:effectLst/>
                          <a:latin typeface="Montserrat" panose="00000500000000000000" pitchFamily="2" charset="0"/>
                          <a:ea typeface="Calibri" panose="020F0502020204030204" pitchFamily="34" charset="0"/>
                          <a:cs typeface="Calibri"/>
                        </a:rPr>
                        <a:t>Equity</a:t>
                      </a:r>
                      <a:r>
                        <a:rPr lang="fr-CA" sz="1000" b="0" noProof="0">
                          <a:solidFill>
                            <a:schemeClr val="bg2">
                              <a:lumMod val="25000"/>
                            </a:schemeClr>
                          </a:solidFill>
                          <a:effectLst/>
                          <a:latin typeface="Montserrat" panose="00000500000000000000" pitchFamily="2" charset="0"/>
                          <a:ea typeface="Calibri" panose="020F0502020204030204" pitchFamily="34" charset="0"/>
                          <a:cs typeface="Calibri"/>
                        </a:rPr>
                        <a:t>–AI)</a:t>
                      </a:r>
                    </a:p>
                  </a:txBody>
                  <a:tcPr marT="18288" marB="18288" anchor="ctr"/>
                </a:tc>
                <a:tc>
                  <a:txBody>
                    <a:bodyPr/>
                    <a:lstStyle/>
                    <a:p>
                      <a:pPr marL="0" marR="0">
                        <a:lnSpc>
                          <a:spcPct val="107000"/>
                        </a:lnSpc>
                        <a:spcBef>
                          <a:spcPts val="300"/>
                        </a:spcBef>
                        <a:spcAft>
                          <a:spcPts val="300"/>
                        </a:spcAft>
                      </a:pPr>
                      <a:r>
                        <a:rPr lang="en-US" sz="1000" b="0" noProof="0" dirty="0">
                          <a:solidFill>
                            <a:schemeClr val="bg2">
                              <a:lumMod val="25000"/>
                            </a:schemeClr>
                          </a:solidFill>
                          <a:effectLst/>
                          <a:latin typeface="Montserrat" panose="00000500000000000000" pitchFamily="2" charset="0"/>
                          <a:ea typeface="Calibri" panose="020F0502020204030204" pitchFamily="34" charset="0"/>
                          <a:cs typeface="Calibri"/>
                        </a:rPr>
                        <a:t>This investment fund focuses exclusively on the artificial intelligence (AI) sector. To date, 60% of its assets have been invested in six leading companies in this field, including OpenAI and Anthropic. These investments have been made at advantageous valuations, which are often significantly lower than current market estimates.</a:t>
                      </a:r>
                      <a:endParaRPr lang="fr-CA" sz="1000" b="0" noProof="0" dirty="0">
                        <a:solidFill>
                          <a:schemeClr val="bg2">
                            <a:lumMod val="25000"/>
                          </a:schemeClr>
                        </a:solidFill>
                        <a:effectLst/>
                        <a:latin typeface="Montserrat" panose="00000500000000000000" pitchFamily="2" charset="0"/>
                        <a:ea typeface="Calibri" panose="020F0502020204030204" pitchFamily="34" charset="0"/>
                        <a:cs typeface="Calibri"/>
                      </a:endParaRPr>
                    </a:p>
                  </a:txBody>
                  <a:tcPr marT="18288" marB="18288" anchor="ctr"/>
                </a:tc>
                <a:extLst>
                  <a:ext uri="{0D108BD9-81ED-4DB2-BD59-A6C34878D82A}">
                    <a16:rowId xmlns:a16="http://schemas.microsoft.com/office/drawing/2014/main" val="1607571342"/>
                  </a:ext>
                </a:extLst>
              </a:tr>
            </a:tbl>
          </a:graphicData>
        </a:graphic>
      </p:graphicFrame>
      <p:sp>
        <p:nvSpPr>
          <p:cNvPr id="2" name="Slide Number Placeholder 4">
            <a:extLst>
              <a:ext uri="{FF2B5EF4-FFF2-40B4-BE49-F238E27FC236}">
                <a16:creationId xmlns:a16="http://schemas.microsoft.com/office/drawing/2014/main" id="{1E0325CD-5C82-F7E5-D567-037C8C3E45E6}"/>
              </a:ext>
            </a:extLst>
          </p:cNvPr>
          <p:cNvSpPr txBox="1">
            <a:spLocks/>
          </p:cNvSpPr>
          <p:nvPr>
            <p:custDataLst>
              <p:tags r:id="rId4"/>
            </p:custDataLst>
          </p:nvPr>
        </p:nvSpPr>
        <p:spPr>
          <a:xfrm>
            <a:off x="7353300" y="7558682"/>
            <a:ext cx="2263140" cy="123111"/>
          </a:xfrm>
          <a:prstGeom prst="rect">
            <a:avLst/>
          </a:prstGeom>
        </p:spPr>
        <p:txBody>
          <a:bodyPr vert="horz" wrap="square" lIns="0" tIns="0" rIns="0" bIns="0" rtlCol="0" anchor="ctr">
            <a:spAutoFit/>
          </a:bodyPr>
          <a:lstStyle>
            <a:defPPr>
              <a:defRPr lang="en-US"/>
            </a:defPPr>
            <a:lvl1pPr marL="0" algn="r" defTabSz="457200" rtl="0" eaLnBrk="1" latinLnBrk="0" hangingPunct="1">
              <a:defRPr sz="800" kern="1200">
                <a:solidFill>
                  <a:schemeClr val="tx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F51E81-AAE7-994D-8540-B49F2D662D58}" type="slidenum">
              <a:rPr lang="en-US" smtClean="0"/>
              <a:pPr/>
              <a:t>14</a:t>
            </a:fld>
            <a:endParaRPr lang="en-US"/>
          </a:p>
        </p:txBody>
      </p:sp>
    </p:spTree>
    <p:extLst>
      <p:ext uri="{BB962C8B-B14F-4D97-AF65-F5344CB8AC3E}">
        <p14:creationId xmlns:p14="http://schemas.microsoft.com/office/powerpoint/2010/main" val="90307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CDC023-DE4D-D67E-E687-599E3AAD2BA6}"/>
              </a:ext>
            </a:extLst>
          </p:cNvPr>
          <p:cNvSpPr>
            <a:spLocks noGrp="1"/>
          </p:cNvSpPr>
          <p:nvPr>
            <p:ph type="sldNum" sz="quarter" idx="12"/>
            <p:custDataLst>
              <p:tags r:id="rId1"/>
            </p:custDataLst>
          </p:nvPr>
        </p:nvSpPr>
        <p:spPr/>
        <p:txBody>
          <a:bodyPr/>
          <a:lstStyle/>
          <a:p>
            <a:fld id="{E5F51E81-AAE7-994D-8540-B49F2D662D58}" type="slidenum">
              <a:rPr lang="en-US" smtClean="0">
                <a:solidFill>
                  <a:schemeClr val="tx1"/>
                </a:solidFill>
              </a:rPr>
              <a:pPr/>
              <a:t>15</a:t>
            </a:fld>
            <a:endParaRPr lang="en-US">
              <a:solidFill>
                <a:schemeClr val="tx1"/>
              </a:solidFill>
            </a:endParaRPr>
          </a:p>
        </p:txBody>
      </p:sp>
      <p:sp>
        <p:nvSpPr>
          <p:cNvPr id="3" name="Content Placeholder 2">
            <a:extLst>
              <a:ext uri="{FF2B5EF4-FFF2-40B4-BE49-F238E27FC236}">
                <a16:creationId xmlns:a16="http://schemas.microsoft.com/office/drawing/2014/main" id="{64E713F5-E3D4-E598-10DD-A47B4964D7AB}"/>
              </a:ext>
            </a:extLst>
          </p:cNvPr>
          <p:cNvSpPr>
            <a:spLocks noGrp="1"/>
          </p:cNvSpPr>
          <p:nvPr>
            <p:ph idx="1"/>
            <p:custDataLst>
              <p:tags r:id="rId2"/>
            </p:custDataLst>
          </p:nvPr>
        </p:nvSpPr>
        <p:spPr/>
        <p:txBody>
          <a:bodyPr vert="horz" lIns="0" tIns="0" rIns="0" bIns="0" numCol="1" spcCol="237744" rtlCol="0" anchor="t">
            <a:noAutofit/>
          </a:bodyPr>
          <a:lstStyle/>
          <a:p>
            <a:pPr lvl="2"/>
            <a:r>
              <a:rPr lang="en-US">
                <a:latin typeface="Georgia"/>
              </a:rPr>
              <a:t>Here are some future investment megatrends that are shaping the world and offering potential long-term opportunities for our funds:</a:t>
            </a:r>
            <a:endParaRPr lang="fr-CA">
              <a:latin typeface="Georgia"/>
            </a:endParaRPr>
          </a:p>
        </p:txBody>
      </p:sp>
      <p:graphicFrame>
        <p:nvGraphicFramePr>
          <p:cNvPr id="4" name="Table 11">
            <a:extLst>
              <a:ext uri="{FF2B5EF4-FFF2-40B4-BE49-F238E27FC236}">
                <a16:creationId xmlns:a16="http://schemas.microsoft.com/office/drawing/2014/main" id="{379D3C6A-3F3D-27B8-F638-C16FDB212F2A}"/>
              </a:ext>
            </a:extLst>
          </p:cNvPr>
          <p:cNvGraphicFramePr>
            <a:graphicFrameLocks noGrp="1"/>
          </p:cNvGraphicFramePr>
          <p:nvPr>
            <p:custDataLst>
              <p:tags r:id="rId3"/>
            </p:custDataLst>
            <p:extLst>
              <p:ext uri="{D42A27DB-BD31-4B8C-83A1-F6EECF244321}">
                <p14:modId xmlns:p14="http://schemas.microsoft.com/office/powerpoint/2010/main" val="2684955717"/>
              </p:ext>
            </p:extLst>
          </p:nvPr>
        </p:nvGraphicFramePr>
        <p:xfrm>
          <a:off x="164892" y="2147923"/>
          <a:ext cx="9728614" cy="5525550"/>
        </p:xfrm>
        <a:graphic>
          <a:graphicData uri="http://schemas.openxmlformats.org/drawingml/2006/table">
            <a:tbl>
              <a:tblPr firstRow="1" bandRow="1">
                <a:tableStyleId>{5C22544A-7EE6-4342-B048-85BDC9FD1C3A}</a:tableStyleId>
              </a:tblPr>
              <a:tblGrid>
                <a:gridCol w="1238893">
                  <a:extLst>
                    <a:ext uri="{9D8B030D-6E8A-4147-A177-3AD203B41FA5}">
                      <a16:colId xmlns:a16="http://schemas.microsoft.com/office/drawing/2014/main" val="1944910340"/>
                    </a:ext>
                  </a:extLst>
                </a:gridCol>
                <a:gridCol w="2655351">
                  <a:extLst>
                    <a:ext uri="{9D8B030D-6E8A-4147-A177-3AD203B41FA5}">
                      <a16:colId xmlns:a16="http://schemas.microsoft.com/office/drawing/2014/main" val="1013695938"/>
                    </a:ext>
                  </a:extLst>
                </a:gridCol>
                <a:gridCol w="2484071">
                  <a:extLst>
                    <a:ext uri="{9D8B030D-6E8A-4147-A177-3AD203B41FA5}">
                      <a16:colId xmlns:a16="http://schemas.microsoft.com/office/drawing/2014/main" val="3106081112"/>
                    </a:ext>
                  </a:extLst>
                </a:gridCol>
                <a:gridCol w="3350299">
                  <a:extLst>
                    <a:ext uri="{9D8B030D-6E8A-4147-A177-3AD203B41FA5}">
                      <a16:colId xmlns:a16="http://schemas.microsoft.com/office/drawing/2014/main" val="99635942"/>
                    </a:ext>
                  </a:extLst>
                </a:gridCol>
              </a:tblGrid>
              <a:tr h="221071">
                <a:tc>
                  <a:txBody>
                    <a:bodyPr/>
                    <a:lstStyle/>
                    <a:p>
                      <a:pPr marL="0" marR="0">
                        <a:lnSpc>
                          <a:spcPct val="107000"/>
                        </a:lnSpc>
                        <a:spcBef>
                          <a:spcPts val="0"/>
                        </a:spcBef>
                        <a:spcAft>
                          <a:spcPts val="0"/>
                        </a:spcAft>
                      </a:pPr>
                      <a:r>
                        <a:rPr lang="en-US" sz="1000" b="1">
                          <a:solidFill>
                            <a:schemeClr val="bg1"/>
                          </a:solidFill>
                          <a:effectLst/>
                          <a:latin typeface="Montserrat"/>
                        </a:rPr>
                        <a:t>MEGATREND</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R="68580" marT="18288" marB="18288" anchor="ctr"/>
                </a:tc>
                <a:tc>
                  <a:txBody>
                    <a:bodyPr/>
                    <a:lstStyle/>
                    <a:p>
                      <a:pPr marL="0" marR="0">
                        <a:lnSpc>
                          <a:spcPct val="107000"/>
                        </a:lnSpc>
                        <a:spcBef>
                          <a:spcPts val="0"/>
                        </a:spcBef>
                        <a:spcAft>
                          <a:spcPts val="0"/>
                        </a:spcAft>
                      </a:pPr>
                      <a:r>
                        <a:rPr lang="en-US" sz="1000" b="1">
                          <a:solidFill>
                            <a:schemeClr val="bg1"/>
                          </a:solidFill>
                          <a:effectLst/>
                          <a:latin typeface="Montserrat"/>
                        </a:rPr>
                        <a:t>DESCRIPTION</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R="68580" marT="18288" marB="18288" anchor="ctr"/>
                </a:tc>
                <a:tc>
                  <a:txBody>
                    <a:bodyPr/>
                    <a:lstStyle/>
                    <a:p>
                      <a:pPr marL="0" marR="0">
                        <a:lnSpc>
                          <a:spcPct val="107000"/>
                        </a:lnSpc>
                        <a:spcBef>
                          <a:spcPts val="0"/>
                        </a:spcBef>
                        <a:spcAft>
                          <a:spcPts val="0"/>
                        </a:spcAft>
                      </a:pPr>
                      <a:r>
                        <a:rPr lang="fr-CA" sz="1000" b="1">
                          <a:solidFill>
                            <a:schemeClr val="bg1"/>
                          </a:solidFill>
                          <a:effectLst/>
                          <a:latin typeface="Montserrat"/>
                          <a:ea typeface="Calibri" panose="020F0502020204030204" pitchFamily="34" charset="0"/>
                          <a:cs typeface="Arial" panose="020B0604020202020204" pitchFamily="34" charset="0"/>
                        </a:rPr>
                        <a:t>O</a:t>
                      </a:r>
                      <a:r>
                        <a:rPr lang="en-US" sz="1000" b="1">
                          <a:solidFill>
                            <a:schemeClr val="bg1"/>
                          </a:solidFill>
                          <a:effectLst/>
                          <a:latin typeface="Montserrat"/>
                          <a:ea typeface="Calibri" panose="020F0502020204030204" pitchFamily="34" charset="0"/>
                          <a:cs typeface="Arial" panose="020B0604020202020204" pitchFamily="34" charset="0"/>
                        </a:rPr>
                        <a:t>PPORTUNITIES</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T="18288" marB="18288" anchor="ctr"/>
                </a:tc>
                <a:tc>
                  <a:txBody>
                    <a:bodyPr/>
                    <a:lstStyle/>
                    <a:p>
                      <a:pPr marL="0" marR="0">
                        <a:lnSpc>
                          <a:spcPct val="107000"/>
                        </a:lnSpc>
                        <a:spcBef>
                          <a:spcPts val="0"/>
                        </a:spcBef>
                        <a:spcAft>
                          <a:spcPts val="0"/>
                        </a:spcAft>
                      </a:pPr>
                      <a:r>
                        <a:rPr lang="en-CA" sz="1100">
                          <a:solidFill>
                            <a:schemeClr val="bg1"/>
                          </a:solidFill>
                          <a:effectLst/>
                          <a:latin typeface="Montserrat"/>
                          <a:ea typeface="Calibri" panose="020F0502020204030204" pitchFamily="34" charset="0"/>
                          <a:cs typeface="Arial" panose="020B0604020202020204" pitchFamily="34" charset="0"/>
                        </a:rPr>
                        <a:t>CURRENT EXPOSURE</a:t>
                      </a:r>
                    </a:p>
                  </a:txBody>
                  <a:tcPr marL="68580" marT="18288" marB="18288" anchor="ctr"/>
                </a:tc>
                <a:extLst>
                  <a:ext uri="{0D108BD9-81ED-4DB2-BD59-A6C34878D82A}">
                    <a16:rowId xmlns:a16="http://schemas.microsoft.com/office/drawing/2014/main" val="2755567064"/>
                  </a:ext>
                </a:extLst>
              </a:tr>
              <a:tr h="863995">
                <a:tc>
                  <a:txBody>
                    <a:bodyPr/>
                    <a:lstStyle/>
                    <a:p>
                      <a:pPr marL="0" marR="0" algn="l">
                        <a:lnSpc>
                          <a:spcPct val="107000"/>
                        </a:lnSpc>
                        <a:spcBef>
                          <a:spcPts val="300"/>
                        </a:spcBef>
                        <a:spcAft>
                          <a:spcPts val="300"/>
                        </a:spcAft>
                      </a:pPr>
                      <a:r>
                        <a:rPr lang="en-US" sz="1000" b="1" kern="1200" noProof="0">
                          <a:solidFill>
                            <a:schemeClr val="tx1">
                              <a:lumMod val="95000"/>
                              <a:lumOff val="5000"/>
                            </a:schemeClr>
                          </a:solidFill>
                          <a:effectLst/>
                          <a:latin typeface="Montserrat" panose="00000500000000000000" pitchFamily="2" charset="0"/>
                          <a:cs typeface="Calibri"/>
                        </a:rPr>
                        <a:t>Artificial Intelligence (AI) and Automation</a:t>
                      </a: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en-US"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AI is rapidly transforming industries and creating new business models. </a:t>
                      </a:r>
                      <a:endPar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New computing needed (Datacenter + Energy), AI-powered software, robotics, autonomous vehicles, and companies leveraging AI for efficiency and innovation.</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tc>
                <a:tc>
                  <a:txBody>
                    <a:bodyPr/>
                    <a:lstStyle/>
                    <a:p>
                      <a:pPr>
                        <a:lnSpc>
                          <a:spcPct val="107000"/>
                        </a:lnSpc>
                        <a:spcAft>
                          <a:spcPts val="800"/>
                        </a:spcAft>
                      </a:pP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Datacenter &amp; LLM : Alphabet, Amazon, Microsoft,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Broadcom</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Private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OpenAI</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Antropic</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etc.</a:t>
                      </a:r>
                    </a:p>
                    <a:p>
                      <a:pPr>
                        <a:lnSpc>
                          <a:spcPct val="107000"/>
                        </a:lnSpc>
                        <a:spcAft>
                          <a:spcPts val="800"/>
                        </a:spcAft>
                      </a:pP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Semiconductors</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Applied</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Materials, Samsung, TSMC, Onto Innovation</a:t>
                      </a:r>
                    </a:p>
                  </a:txBody>
                  <a:tcPr marL="68580" marT="18415" marB="18415" anchor="ctr"/>
                </a:tc>
                <a:extLst>
                  <a:ext uri="{0D108BD9-81ED-4DB2-BD59-A6C34878D82A}">
                    <a16:rowId xmlns:a16="http://schemas.microsoft.com/office/drawing/2014/main" val="4280040267"/>
                  </a:ext>
                </a:extLst>
              </a:tr>
              <a:tr h="863995">
                <a:tc>
                  <a:txBody>
                    <a:bodyPr/>
                    <a:lstStyle/>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1" kern="1200" noProof="0">
                          <a:solidFill>
                            <a:schemeClr val="tx1">
                              <a:lumMod val="95000"/>
                              <a:lumOff val="5000"/>
                            </a:schemeClr>
                          </a:solidFill>
                          <a:effectLst/>
                          <a:latin typeface="Montserrat" panose="00000500000000000000" pitchFamily="2" charset="0"/>
                          <a:cs typeface="Calibri"/>
                        </a:rPr>
                        <a:t>Clean Energy and the </a:t>
                      </a:r>
                      <a:r>
                        <a:rPr lang="fr-CA" sz="1000" b="1" kern="1200" noProof="0" err="1">
                          <a:solidFill>
                            <a:schemeClr val="tx1">
                              <a:lumMod val="95000"/>
                              <a:lumOff val="5000"/>
                            </a:schemeClr>
                          </a:solidFill>
                          <a:effectLst/>
                          <a:latin typeface="Montserrat" panose="00000500000000000000" pitchFamily="2" charset="0"/>
                          <a:cs typeface="Calibri"/>
                        </a:rPr>
                        <a:t>Electrification</a:t>
                      </a:r>
                      <a:r>
                        <a:rPr lang="fr-CA" sz="1000" b="1" kern="1200" noProof="0">
                          <a:solidFill>
                            <a:schemeClr val="tx1">
                              <a:lumMod val="95000"/>
                              <a:lumOff val="5000"/>
                            </a:schemeClr>
                          </a:solidFill>
                          <a:effectLst/>
                          <a:latin typeface="Montserrat" panose="00000500000000000000" pitchFamily="2" charset="0"/>
                          <a:cs typeface="Calibri"/>
                        </a:rPr>
                        <a:t> of </a:t>
                      </a:r>
                      <a:r>
                        <a:rPr lang="fr-CA" sz="1000" b="1" kern="1200" noProof="0" err="1">
                          <a:solidFill>
                            <a:schemeClr val="tx1">
                              <a:lumMod val="95000"/>
                              <a:lumOff val="5000"/>
                            </a:schemeClr>
                          </a:solidFill>
                          <a:effectLst/>
                          <a:latin typeface="Montserrat" panose="00000500000000000000" pitchFamily="2" charset="0"/>
                          <a:cs typeface="Calibri"/>
                        </a:rPr>
                        <a:t>everything</a:t>
                      </a:r>
                      <a:endParaRPr lang="fr-CA" sz="1000" b="1" kern="1200" noProof="0">
                        <a:solidFill>
                          <a:schemeClr val="tx1">
                            <a:lumMod val="95000"/>
                            <a:lumOff val="5000"/>
                          </a:schemeClr>
                        </a:solidFill>
                        <a:effectLst/>
                        <a:latin typeface="Montserrat" panose="00000500000000000000" pitchFamily="2" charset="0"/>
                        <a:cs typeface="Calibri"/>
                      </a:endParaRP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en-US"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rPr>
                        <a:t>The transition to a low-carbon economy is accelerating, driven by climate concerns and technological advances.</a:t>
                      </a:r>
                      <a:endParaRPr lang="fr-CA"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Renewable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energy</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sources,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energy</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storage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smart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grids</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and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sustainable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infrastructure</a:t>
                      </a:r>
                    </a:p>
                  </a:txBody>
                  <a:tcPr marL="68580" marT="18415" marB="18415" anchor="ctr"/>
                </a:tc>
                <a:tc>
                  <a:txBody>
                    <a:bodyPr/>
                    <a:lstStyle/>
                    <a:p>
                      <a:pPr>
                        <a:lnSpc>
                          <a:spcPct val="107000"/>
                        </a:lnSpc>
                        <a:spcAft>
                          <a:spcPts val="800"/>
                        </a:spcAft>
                      </a:pP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Renewable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energy</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&amp;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Electification</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 Altus Power, Bloom Energy, Fluence Energy,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Everus</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nVent</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Electric, Schneider Electric, Siemens,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Terex</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p>
                      <a:pPr>
                        <a:lnSpc>
                          <a:spcPct val="107000"/>
                        </a:lnSpc>
                        <a:spcAft>
                          <a:spcPts val="800"/>
                        </a:spcAft>
                      </a:pP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Private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 Brookfield Infrastructure, Carbon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credit</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tc>
                <a:extLst>
                  <a:ext uri="{0D108BD9-81ED-4DB2-BD59-A6C34878D82A}">
                    <a16:rowId xmlns:a16="http://schemas.microsoft.com/office/drawing/2014/main" val="759919244"/>
                  </a:ext>
                </a:extLst>
              </a:tr>
              <a:tr h="956015">
                <a:tc>
                  <a:txBody>
                    <a:bodyPr/>
                    <a:lstStyle/>
                    <a:p>
                      <a:pPr marL="0" marR="0" algn="l">
                        <a:lnSpc>
                          <a:spcPct val="107000"/>
                        </a:lnSpc>
                        <a:spcBef>
                          <a:spcPts val="300"/>
                        </a:spcBef>
                        <a:spcAft>
                          <a:spcPts val="300"/>
                        </a:spcAft>
                      </a:pPr>
                      <a:r>
                        <a:rPr lang="fr-CA" sz="1000" b="1" kern="1200" noProof="0">
                          <a:solidFill>
                            <a:schemeClr val="tx1">
                              <a:lumMod val="95000"/>
                              <a:lumOff val="5000"/>
                            </a:schemeClr>
                          </a:solidFill>
                          <a:effectLst/>
                          <a:latin typeface="Montserrat" panose="00000500000000000000" pitchFamily="2" charset="0"/>
                          <a:cs typeface="Calibri"/>
                        </a:rPr>
                        <a:t>Digital Transformation and Connectivity</a:t>
                      </a: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en-US"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The digitization of businesses and societies is continuing, with increasing technology</a:t>
                      </a:r>
                      <a:endPar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a:solidFill>
                            <a:schemeClr val="bg2">
                              <a:lumMod val="25000"/>
                            </a:schemeClr>
                          </a:solidFill>
                          <a:effectLst/>
                          <a:latin typeface="Montserrat" panose="00000500000000000000" pitchFamily="2" charset="0"/>
                          <a:ea typeface="Aptos" panose="020B0004020202020204" pitchFamily="34" charset="0"/>
                          <a:cs typeface="Times New Roman"/>
                        </a:rPr>
                        <a:t>Cloud computing, data analytics, artificial intelligence, the Internet of Things (IoT), e-commerce, fintech.</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tc>
                <a:tc>
                  <a:txBody>
                    <a:bodyPr/>
                    <a:lstStyle/>
                    <a:p>
                      <a:pPr>
                        <a:lnSpc>
                          <a:spcPct val="107000"/>
                        </a:lnSpc>
                        <a:spcAft>
                          <a:spcPts val="800"/>
                        </a:spcAft>
                      </a:pP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Cloud : Alphabet, Amazon, Microsoft,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Broadcom</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p>
                      <a:pPr>
                        <a:lnSpc>
                          <a:spcPct val="107000"/>
                        </a:lnSpc>
                        <a:spcAft>
                          <a:spcPts val="800"/>
                        </a:spcAft>
                      </a:pP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Fintech : Visa,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Tencent</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p>
                      <a:pPr marL="0" marR="0" lvl="0" indent="0" algn="l" defTabSz="1005840" rtl="0" eaLnBrk="1" fontAlgn="auto" latinLnBrk="0" hangingPunct="1">
                        <a:lnSpc>
                          <a:spcPct val="107000"/>
                        </a:lnSpc>
                        <a:spcBef>
                          <a:spcPts val="0"/>
                        </a:spcBef>
                        <a:spcAft>
                          <a:spcPts val="800"/>
                        </a:spcAft>
                        <a:buClrTx/>
                        <a:buSzTx/>
                        <a:buFontTx/>
                        <a:buNone/>
                        <a:tabLst/>
                        <a:defRPr/>
                      </a:pP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eCommerce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 Amazon,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Mercadolibre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Tencent</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p>
                      <a:pPr>
                        <a:lnSpc>
                          <a:spcPct val="107000"/>
                        </a:lnSpc>
                        <a:spcAft>
                          <a:spcPts val="800"/>
                        </a:spcAft>
                      </a:pP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Private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 CBRE US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Logistics</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Insight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Partners</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tc>
                <a:extLst>
                  <a:ext uri="{0D108BD9-81ED-4DB2-BD59-A6C34878D82A}">
                    <a16:rowId xmlns:a16="http://schemas.microsoft.com/office/drawing/2014/main" val="2968986585"/>
                  </a:ext>
                </a:extLst>
              </a:tr>
              <a:tr h="863995">
                <a:tc>
                  <a:txBody>
                    <a:bodyPr/>
                    <a:lstStyle/>
                    <a:p>
                      <a:pPr marL="0" marR="0" lvl="0" indent="0" algn="l" defTabSz="1005840" rtl="0" eaLnBrk="1" fontAlgn="auto" latinLnBrk="0" hangingPunct="1">
                        <a:lnSpc>
                          <a:spcPct val="107000"/>
                        </a:lnSpc>
                        <a:spcBef>
                          <a:spcPts val="300"/>
                        </a:spcBef>
                        <a:spcAft>
                          <a:spcPts val="300"/>
                        </a:spcAft>
                        <a:buClrTx/>
                        <a:buSzTx/>
                        <a:buFontTx/>
                        <a:buNone/>
                        <a:tabLst/>
                        <a:defRPr/>
                      </a:pPr>
                      <a:r>
                        <a:rPr lang="en-US" sz="1000" b="1" kern="1200" noProof="0">
                          <a:solidFill>
                            <a:schemeClr val="tx1">
                              <a:lumMod val="95000"/>
                              <a:lumOff val="5000"/>
                            </a:schemeClr>
                          </a:solidFill>
                          <a:effectLst/>
                          <a:latin typeface="Montserrat" panose="00000500000000000000" pitchFamily="2" charset="0"/>
                          <a:cs typeface="Calibri"/>
                        </a:rPr>
                        <a:t>Demographics and Social Change</a:t>
                      </a: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en-US"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Aging populations, shifting demographics, rapid urbanization, and changing consumer preferences are reshaping markets.</a:t>
                      </a:r>
                      <a:endPar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a:solidFill>
                            <a:schemeClr val="bg2">
                              <a:lumMod val="25000"/>
                            </a:schemeClr>
                          </a:solidFill>
                          <a:effectLst/>
                          <a:latin typeface="Montserrat" panose="00000500000000000000" pitchFamily="2" charset="0"/>
                          <a:ea typeface="Aptos" panose="020B0004020202020204" pitchFamily="34" charset="0"/>
                          <a:cs typeface="Times New Roman"/>
                        </a:rPr>
                        <a:t>Healthcare, senior care, education, and products catering to evolving lifestyles.</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tc>
                <a:tc>
                  <a:txBody>
                    <a:bodyPr/>
                    <a:lstStyle/>
                    <a:p>
                      <a:pPr>
                        <a:lnSpc>
                          <a:spcPct val="107000"/>
                        </a:lnSpc>
                        <a:spcAft>
                          <a:spcPts val="800"/>
                        </a:spcAft>
                      </a:pP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Healthcare : Novo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Nordisk</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Danaher</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Thermo Fisher</a:t>
                      </a:r>
                    </a:p>
                  </a:txBody>
                  <a:tcPr marL="68580" marT="18415" marB="18415" anchor="ctr"/>
                </a:tc>
                <a:extLst>
                  <a:ext uri="{0D108BD9-81ED-4DB2-BD59-A6C34878D82A}">
                    <a16:rowId xmlns:a16="http://schemas.microsoft.com/office/drawing/2014/main" val="1591792352"/>
                  </a:ext>
                </a:extLst>
              </a:tr>
              <a:tr h="863995">
                <a:tc>
                  <a:txBody>
                    <a:bodyPr/>
                    <a:lstStyle/>
                    <a:p>
                      <a:pPr marL="0" marR="0" algn="l">
                        <a:lnSpc>
                          <a:spcPct val="107000"/>
                        </a:lnSpc>
                        <a:spcBef>
                          <a:spcPts val="300"/>
                        </a:spcBef>
                        <a:spcAft>
                          <a:spcPts val="300"/>
                        </a:spcAft>
                      </a:pPr>
                      <a:r>
                        <a:rPr lang="en-US" sz="1000" b="1" kern="1200" noProof="0">
                          <a:solidFill>
                            <a:schemeClr val="tx1">
                              <a:lumMod val="95000"/>
                              <a:lumOff val="5000"/>
                            </a:schemeClr>
                          </a:solidFill>
                          <a:effectLst/>
                          <a:latin typeface="Montserrat" panose="00000500000000000000" pitchFamily="2" charset="0"/>
                          <a:cs typeface="Calibri"/>
                        </a:rPr>
                        <a:t>Emerging Markets and Global Wealth</a:t>
                      </a: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en-US"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The rise of emerging economies and growing middle classes are creating new consumer markets and investment destinations.</a:t>
                      </a:r>
                      <a:endPar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a:solidFill>
                            <a:schemeClr val="bg2">
                              <a:lumMod val="25000"/>
                            </a:schemeClr>
                          </a:solidFill>
                          <a:effectLst/>
                          <a:latin typeface="Montserrat" panose="00000500000000000000" pitchFamily="2" charset="0"/>
                          <a:ea typeface="Aptos" panose="020B0004020202020204" pitchFamily="34" charset="0"/>
                          <a:cs typeface="Times New Roman"/>
                        </a:rPr>
                        <a:t>Exposure to these markets and sectors like e-commerce, fintech, and infrastructure can benefit</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tc>
                <a:tc>
                  <a:txBody>
                    <a:bodyPr/>
                    <a:lstStyle/>
                    <a:p>
                      <a:pPr>
                        <a:lnSpc>
                          <a:spcPct val="107000"/>
                        </a:lnSpc>
                        <a:spcAft>
                          <a:spcPts val="800"/>
                        </a:spcAft>
                      </a:pP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eCommerce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 Amazon,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Mercadolibre</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Tencent</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p>
                      <a:pPr>
                        <a:lnSpc>
                          <a:spcPct val="107000"/>
                        </a:lnSpc>
                        <a:spcAft>
                          <a:spcPts val="800"/>
                        </a:spcAft>
                      </a:pPr>
                      <a:r>
                        <a:rPr lang="fr-CA" sz="1000" kern="100" err="1">
                          <a:solidFill>
                            <a:schemeClr val="bg2">
                              <a:lumMod val="25000"/>
                            </a:schemeClr>
                          </a:solidFill>
                          <a:effectLst/>
                          <a:latin typeface="Montserrat" panose="00000500000000000000" pitchFamily="2" charset="0"/>
                          <a:ea typeface="Aptos" panose="020B0004020202020204" pitchFamily="34" charset="0"/>
                          <a:cs typeface="Times New Roman"/>
                        </a:rPr>
                        <a:t>Luxury</a:t>
                      </a:r>
                      <a:r>
                        <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rPr>
                        <a:t> : LVMH</a:t>
                      </a:r>
                    </a:p>
                  </a:txBody>
                  <a:tcPr marL="68580" marT="18415" marB="18415" anchor="ctr"/>
                </a:tc>
                <a:extLst>
                  <a:ext uri="{0D108BD9-81ED-4DB2-BD59-A6C34878D82A}">
                    <a16:rowId xmlns:a16="http://schemas.microsoft.com/office/drawing/2014/main" val="742508309"/>
                  </a:ext>
                </a:extLst>
              </a:tr>
              <a:tr h="863995">
                <a:tc>
                  <a:txBody>
                    <a:bodyPr/>
                    <a:lstStyle/>
                    <a:p>
                      <a:pPr marL="0" marR="0" algn="l">
                        <a:lnSpc>
                          <a:spcPct val="107000"/>
                        </a:lnSpc>
                        <a:spcBef>
                          <a:spcPts val="300"/>
                        </a:spcBef>
                        <a:spcAft>
                          <a:spcPts val="300"/>
                        </a:spcAft>
                      </a:pPr>
                      <a:r>
                        <a:rPr lang="en-US" sz="1000" b="1" kern="1200" noProof="0">
                          <a:solidFill>
                            <a:schemeClr val="tx1">
                              <a:lumMod val="95000"/>
                              <a:lumOff val="5000"/>
                            </a:schemeClr>
                          </a:solidFill>
                          <a:effectLst/>
                          <a:latin typeface="Montserrat" panose="00000500000000000000" pitchFamily="2" charset="0"/>
                          <a:cs typeface="Calibri"/>
                        </a:rPr>
                        <a:t>Biotechnology and Healthcare Innovation</a:t>
                      </a: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en-US"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Advances in biotechnology, genomics are leading to breakthroughs in healthcare, agriculture and personalized medicine</a:t>
                      </a:r>
                      <a:endPar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a:solidFill>
                            <a:schemeClr val="bg2">
                              <a:lumMod val="25000"/>
                            </a:schemeClr>
                          </a:solidFill>
                          <a:effectLst/>
                          <a:latin typeface="Montserrat" panose="00000500000000000000" pitchFamily="2" charset="0"/>
                          <a:ea typeface="Aptos" panose="020B0004020202020204" pitchFamily="34" charset="0"/>
                          <a:cs typeface="Times New Roman"/>
                        </a:rPr>
                        <a:t>Pharmaceuticals, medical devices, and companies at the forefront of medical research</a:t>
                      </a:r>
                      <a:endParaRPr lang="fr-CA" sz="1000" kern="10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tc>
                <a:tc>
                  <a:txBody>
                    <a:bodyPr/>
                    <a:lstStyle/>
                    <a:p>
                      <a:pPr marL="0" marR="0" lvl="0" indent="0" algn="l" defTabSz="1005840" rtl="0" eaLnBrk="1" fontAlgn="auto" latinLnBrk="0" hangingPunct="1">
                        <a:lnSpc>
                          <a:spcPct val="107000"/>
                        </a:lnSpc>
                        <a:spcBef>
                          <a:spcPts val="0"/>
                        </a:spcBef>
                        <a:spcAft>
                          <a:spcPts val="800"/>
                        </a:spcAft>
                        <a:buClrTx/>
                        <a:buSzTx/>
                        <a:buFontTx/>
                        <a:buNone/>
                        <a:tabLst/>
                        <a:defRPr/>
                      </a:pPr>
                      <a:r>
                        <a:rPr lang="fr-CA" sz="1000" kern="100" dirty="0">
                          <a:solidFill>
                            <a:schemeClr val="bg2">
                              <a:lumMod val="25000"/>
                            </a:schemeClr>
                          </a:solidFill>
                          <a:effectLst/>
                          <a:latin typeface="Montserrat" panose="00000500000000000000" pitchFamily="2" charset="0"/>
                          <a:ea typeface="Aptos" panose="020B0004020202020204" pitchFamily="34" charset="0"/>
                          <a:cs typeface="Times New Roman"/>
                        </a:rPr>
                        <a:t>Healthcare : Novo </a:t>
                      </a:r>
                      <a:r>
                        <a:rPr lang="fr-CA" sz="1000" kern="100" dirty="0" err="1">
                          <a:solidFill>
                            <a:schemeClr val="bg2">
                              <a:lumMod val="25000"/>
                            </a:schemeClr>
                          </a:solidFill>
                          <a:effectLst/>
                          <a:latin typeface="Montserrat" panose="00000500000000000000" pitchFamily="2" charset="0"/>
                          <a:ea typeface="Aptos" panose="020B0004020202020204" pitchFamily="34" charset="0"/>
                          <a:cs typeface="Times New Roman"/>
                        </a:rPr>
                        <a:t>Nordisk</a:t>
                      </a:r>
                      <a:r>
                        <a:rPr lang="fr-CA" sz="1000" kern="100" dirty="0">
                          <a:solidFill>
                            <a:schemeClr val="bg2">
                              <a:lumMod val="25000"/>
                            </a:schemeClr>
                          </a:solidFill>
                          <a:effectLst/>
                          <a:latin typeface="Montserrat" panose="00000500000000000000" pitchFamily="2" charset="0"/>
                          <a:ea typeface="Aptos" panose="020B0004020202020204" pitchFamily="34" charset="0"/>
                          <a:cs typeface="Times New Roman"/>
                        </a:rPr>
                        <a:t>, </a:t>
                      </a:r>
                      <a:r>
                        <a:rPr lang="fr-CA" sz="1000" kern="100" dirty="0" err="1">
                          <a:solidFill>
                            <a:schemeClr val="bg2">
                              <a:lumMod val="25000"/>
                            </a:schemeClr>
                          </a:solidFill>
                          <a:effectLst/>
                          <a:latin typeface="Montserrat" panose="00000500000000000000" pitchFamily="2" charset="0"/>
                          <a:ea typeface="Aptos" panose="020B0004020202020204" pitchFamily="34" charset="0"/>
                          <a:cs typeface="Times New Roman"/>
                        </a:rPr>
                        <a:t>Danaher</a:t>
                      </a:r>
                      <a:r>
                        <a:rPr lang="fr-CA" sz="1000" kern="100" dirty="0">
                          <a:solidFill>
                            <a:schemeClr val="bg2">
                              <a:lumMod val="25000"/>
                            </a:schemeClr>
                          </a:solidFill>
                          <a:effectLst/>
                          <a:latin typeface="Montserrat" panose="00000500000000000000" pitchFamily="2" charset="0"/>
                          <a:ea typeface="Aptos" panose="020B0004020202020204" pitchFamily="34" charset="0"/>
                          <a:cs typeface="Times New Roman"/>
                        </a:rPr>
                        <a:t>, Thermo Fisher</a:t>
                      </a:r>
                    </a:p>
                    <a:p>
                      <a:pPr marL="0" marR="0" lvl="0" indent="0" algn="l" defTabSz="1005840" rtl="0" eaLnBrk="1" fontAlgn="auto" latinLnBrk="0" hangingPunct="1">
                        <a:lnSpc>
                          <a:spcPct val="107000"/>
                        </a:lnSpc>
                        <a:spcBef>
                          <a:spcPts val="0"/>
                        </a:spcBef>
                        <a:spcAft>
                          <a:spcPts val="800"/>
                        </a:spcAft>
                        <a:buClrTx/>
                        <a:buSzTx/>
                        <a:buFontTx/>
                        <a:buNone/>
                        <a:tabLst/>
                        <a:defRPr/>
                      </a:pPr>
                      <a:r>
                        <a:rPr lang="fr-CA" sz="1000" kern="100" dirty="0" err="1">
                          <a:solidFill>
                            <a:schemeClr val="bg2">
                              <a:lumMod val="25000"/>
                            </a:schemeClr>
                          </a:solidFill>
                          <a:effectLst/>
                          <a:latin typeface="Montserrat" panose="00000500000000000000" pitchFamily="2" charset="0"/>
                          <a:ea typeface="Aptos" panose="020B0004020202020204" pitchFamily="34" charset="0"/>
                          <a:cs typeface="Times New Roman"/>
                        </a:rPr>
                        <a:t>Private</a:t>
                      </a:r>
                      <a:r>
                        <a:rPr lang="fr-CA" sz="1000" kern="100" dirty="0">
                          <a:solidFill>
                            <a:schemeClr val="bg2">
                              <a:lumMod val="25000"/>
                            </a:schemeClr>
                          </a:solidFill>
                          <a:effectLst/>
                          <a:latin typeface="Montserrat" panose="00000500000000000000" pitchFamily="2" charset="0"/>
                          <a:ea typeface="Aptos" panose="020B0004020202020204" pitchFamily="34" charset="0"/>
                          <a:cs typeface="Times New Roman"/>
                        </a:rPr>
                        <a:t> : TPG Life Sciences</a:t>
                      </a:r>
                    </a:p>
                  </a:txBody>
                  <a:tcPr marL="68580" marT="18415" marB="18415" anchor="ctr"/>
                </a:tc>
                <a:extLst>
                  <a:ext uri="{0D108BD9-81ED-4DB2-BD59-A6C34878D82A}">
                    <a16:rowId xmlns:a16="http://schemas.microsoft.com/office/drawing/2014/main" val="1308172844"/>
                  </a:ext>
                </a:extLst>
              </a:tr>
            </a:tbl>
          </a:graphicData>
        </a:graphic>
      </p:graphicFrame>
      <p:sp>
        <p:nvSpPr>
          <p:cNvPr id="10" name="Title 1">
            <a:extLst>
              <a:ext uri="{FF2B5EF4-FFF2-40B4-BE49-F238E27FC236}">
                <a16:creationId xmlns:a16="http://schemas.microsoft.com/office/drawing/2014/main" id="{DD8D1C2A-78AA-F3DC-C295-1CE3A71571F1}"/>
              </a:ext>
            </a:extLst>
          </p:cNvPr>
          <p:cNvSpPr>
            <a:spLocks noGrp="1"/>
          </p:cNvSpPr>
          <p:nvPr>
            <p:ph type="title"/>
            <p:custDataLst>
              <p:tags r:id="rId4"/>
            </p:custDataLst>
          </p:nvPr>
        </p:nvSpPr>
        <p:spPr>
          <a:xfrm>
            <a:off x="594357" y="960368"/>
            <a:ext cx="8869680" cy="210699"/>
          </a:xfrm>
        </p:spPr>
        <p:txBody>
          <a:bodyPr anchor="ctr"/>
          <a:lstStyle/>
          <a:p>
            <a:r>
              <a:rPr lang="fr-CA" sz="2400" b="0"/>
              <a:t>M</a:t>
            </a:r>
            <a:r>
              <a:rPr lang="en-US" sz="2400" b="0"/>
              <a:t>EGATRENDS</a:t>
            </a:r>
          </a:p>
        </p:txBody>
      </p:sp>
      <p:sp>
        <p:nvSpPr>
          <p:cNvPr id="2" name="Slide Number Placeholder 4">
            <a:extLst>
              <a:ext uri="{FF2B5EF4-FFF2-40B4-BE49-F238E27FC236}">
                <a16:creationId xmlns:a16="http://schemas.microsoft.com/office/drawing/2014/main" id="{EF31227B-AE79-AB89-707B-C19684FDCA97}"/>
              </a:ext>
            </a:extLst>
          </p:cNvPr>
          <p:cNvSpPr txBox="1">
            <a:spLocks/>
          </p:cNvSpPr>
          <p:nvPr>
            <p:custDataLst>
              <p:tags r:id="rId5"/>
            </p:custDataLst>
          </p:nvPr>
        </p:nvSpPr>
        <p:spPr>
          <a:xfrm>
            <a:off x="7353300" y="7558682"/>
            <a:ext cx="2263140" cy="123111"/>
          </a:xfrm>
          <a:prstGeom prst="rect">
            <a:avLst/>
          </a:prstGeom>
        </p:spPr>
        <p:txBody>
          <a:bodyPr vert="horz" wrap="square" lIns="0" tIns="0" rIns="0" bIns="0" rtlCol="0" anchor="ctr">
            <a:spAutoFit/>
          </a:bodyPr>
          <a:lstStyle>
            <a:defPPr>
              <a:defRPr lang="en-US"/>
            </a:defPPr>
            <a:lvl1pPr marL="0" algn="r" defTabSz="457200" rtl="0" eaLnBrk="1" latinLnBrk="0" hangingPunct="1">
              <a:defRPr sz="800" kern="1200">
                <a:solidFill>
                  <a:schemeClr val="tx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F51E81-AAE7-994D-8540-B49F2D662D58}" type="slidenum">
              <a:rPr lang="en-US" smtClean="0"/>
              <a:pPr/>
              <a:t>15</a:t>
            </a:fld>
            <a:endParaRPr lang="en-US" dirty="0"/>
          </a:p>
        </p:txBody>
      </p:sp>
    </p:spTree>
    <p:extLst>
      <p:ext uri="{BB962C8B-B14F-4D97-AF65-F5344CB8AC3E}">
        <p14:creationId xmlns:p14="http://schemas.microsoft.com/office/powerpoint/2010/main" val="384297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EA-3661-3A58-E3A1-692B19660271}"/>
              </a:ext>
            </a:extLst>
          </p:cNvPr>
          <p:cNvSpPr>
            <a:spLocks noGrp="1"/>
          </p:cNvSpPr>
          <p:nvPr>
            <p:ph type="title"/>
            <p:custDataLst>
              <p:tags r:id="rId1"/>
            </p:custDataLst>
          </p:nvPr>
        </p:nvSpPr>
        <p:spPr>
          <a:xfrm>
            <a:off x="594359" y="854685"/>
            <a:ext cx="9011866" cy="332399"/>
          </a:xfrm>
        </p:spPr>
        <p:txBody>
          <a:bodyPr/>
          <a:lstStyle/>
          <a:p>
            <a:r>
              <a:rPr lang="en-US"/>
              <a:t>MORNINGSTAR’S “LOW CARBON” DESIGNATION</a:t>
            </a:r>
          </a:p>
        </p:txBody>
      </p:sp>
      <p:sp>
        <p:nvSpPr>
          <p:cNvPr id="5" name="Slide Number Placeholder 4">
            <a:extLst>
              <a:ext uri="{FF2B5EF4-FFF2-40B4-BE49-F238E27FC236}">
                <a16:creationId xmlns:a16="http://schemas.microsoft.com/office/drawing/2014/main" id="{9CB7A1BB-C06D-1634-8357-1109F3AA99F3}"/>
              </a:ext>
            </a:extLst>
          </p:cNvPr>
          <p:cNvSpPr>
            <a:spLocks noGrp="1"/>
          </p:cNvSpPr>
          <p:nvPr>
            <p:ph type="sldNum" sz="quarter" idx="12"/>
            <p:custDataLst>
              <p:tags r:id="rId2"/>
            </p:custDataLst>
          </p:nvPr>
        </p:nvSpPr>
        <p:spPr/>
        <p:txBody>
          <a:bodyPr/>
          <a:lstStyle/>
          <a:p>
            <a:fld id="{E5F51E81-AAE7-994D-8540-B49F2D662D58}" type="slidenum">
              <a:rPr lang="en-US" smtClean="0"/>
              <a:pPr/>
              <a:t>16</a:t>
            </a:fld>
            <a:endParaRPr lang="en-US"/>
          </a:p>
        </p:txBody>
      </p:sp>
      <p:sp>
        <p:nvSpPr>
          <p:cNvPr id="3" name="Content Placeholder 2">
            <a:extLst>
              <a:ext uri="{FF2B5EF4-FFF2-40B4-BE49-F238E27FC236}">
                <a16:creationId xmlns:a16="http://schemas.microsoft.com/office/drawing/2014/main" id="{64E713F5-E3D4-E598-10DD-A47B4964D7AB}"/>
              </a:ext>
            </a:extLst>
          </p:cNvPr>
          <p:cNvSpPr>
            <a:spLocks noGrp="1"/>
          </p:cNvSpPr>
          <p:nvPr>
            <p:ph idx="13"/>
            <p:custDataLst>
              <p:tags r:id="rId3"/>
            </p:custDataLst>
          </p:nvPr>
        </p:nvSpPr>
        <p:spPr>
          <a:xfrm>
            <a:off x="594359" y="1366576"/>
            <a:ext cx="8869679" cy="6405823"/>
          </a:xfrm>
        </p:spPr>
        <p:txBody>
          <a:bodyPr/>
          <a:lstStyle/>
          <a:p>
            <a:pPr lvl="3" algn="just"/>
            <a:r>
              <a:rPr lang="en-US" dirty="0"/>
              <a:t>We are particularly proud of the</a:t>
            </a:r>
            <a:r>
              <a:rPr lang="en-US" dirty="0">
                <a:solidFill>
                  <a:srgbClr val="FF0000"/>
                </a:solidFill>
              </a:rPr>
              <a:t> </a:t>
            </a:r>
            <a:r>
              <a:rPr lang="en-US" dirty="0"/>
              <a:t>acknowledgment we received during this quarter. The independent organization Morningstar has granted us the “Low Carbon” designation. This acknowledgment is given to portfolios demonstrating low carbon risk, which measures the threats businesses face due to the shift towards a low-carbon economy, and also a low exposure to fossil fuels. This designation is an indicator that the businesses held in a portfolio are generally in alignment with the transition towards an economy with reduced carbon emissions.</a:t>
            </a:r>
          </a:p>
          <a:p>
            <a:pPr lvl="3" algn="just">
              <a:lnSpc>
                <a:spcPts val="1800"/>
              </a:lnSpc>
            </a:pPr>
            <a:endParaRPr lang="fr-CA" sz="1200" dirty="0"/>
          </a:p>
          <a:p>
            <a:pPr lvl="2" algn="just">
              <a:lnSpc>
                <a:spcPts val="1800"/>
              </a:lnSpc>
            </a:pPr>
            <a:r>
              <a:rPr lang="fr-CA" sz="1200" dirty="0"/>
              <a:t>“</a:t>
            </a:r>
            <a:r>
              <a:rPr lang="en-US" sz="1200" dirty="0" err="1"/>
              <a:t>Sabius</a:t>
            </a:r>
            <a:r>
              <a:rPr lang="en-US" sz="1200" dirty="0"/>
              <a:t> Private Institutional Mandate has several promising attributes that may appeal to sustainability-focused investors. Currently, the fund’s involvement in fossil fuels is negligible, and compares favorably with 15.94% for its average peer.</a:t>
            </a:r>
            <a:r>
              <a:rPr lang="fr-CA" sz="1200" dirty="0"/>
              <a:t>”</a:t>
            </a:r>
          </a:p>
          <a:p>
            <a:pPr lvl="2" algn="just">
              <a:lnSpc>
                <a:spcPts val="1800"/>
              </a:lnSpc>
            </a:pPr>
            <a:r>
              <a:rPr lang="fr-CA" sz="1200" dirty="0"/>
              <a:t> - Morningstar</a:t>
            </a:r>
          </a:p>
          <a:p>
            <a:pPr lvl="3" algn="just"/>
            <a:endParaRPr lang="fr-FR" b="1" dirty="0"/>
          </a:p>
          <a:p>
            <a:pPr lvl="3" algn="just"/>
            <a:endParaRPr lang="fr-FR" b="1" dirty="0"/>
          </a:p>
          <a:p>
            <a:pPr lvl="3" algn="just"/>
            <a:endParaRPr lang="fr-FR" b="1" dirty="0"/>
          </a:p>
          <a:p>
            <a:pPr lvl="3" algn="just"/>
            <a:endParaRPr lang="fr-FR" b="1" dirty="0"/>
          </a:p>
          <a:p>
            <a:pPr lvl="3" algn="just"/>
            <a:r>
              <a:rPr lang="fr-FR" b="1" dirty="0" err="1"/>
              <a:t>Responsible</a:t>
            </a:r>
            <a:r>
              <a:rPr lang="fr-FR" b="1" dirty="0"/>
              <a:t> Investment</a:t>
            </a:r>
          </a:p>
          <a:p>
            <a:pPr lvl="3" algn="just"/>
            <a:r>
              <a:rPr lang="en-US" dirty="0"/>
              <a:t>Although this recognition is appreciated, it doesn’t come as a surprise. </a:t>
            </a:r>
            <a:r>
              <a:rPr lang="en-US" dirty="0" err="1"/>
              <a:t>Sabius</a:t>
            </a:r>
            <a:r>
              <a:rPr lang="en-US" dirty="0"/>
              <a:t> was designed as a vehicle for responsible investment. The fund has positioned ethical considerations at the heart of its investment strategy.</a:t>
            </a:r>
          </a:p>
          <a:p>
            <a:pPr lvl="3" algn="just"/>
            <a:r>
              <a:rPr lang="en-US" dirty="0"/>
              <a:t>For the selection of publicly traded securities, we follow the investment principles of the Norwegian sovereign fund, which has been a pioneer in globally responsible investments. We apply the same principles of exclusion from investing in sectors considered problematic for a sustainable economy. Excluded sectors range from producers of weapons, tobacco, coal (or companies that rely on coal), as well as companies that demonstrate reprehensible behaviors (such as corruption, human rights violations, severe environmental impact, etc.). We also made a conscious decision to refrain from investing in oil companies.</a:t>
            </a:r>
          </a:p>
          <a:p>
            <a:pPr lvl="3" algn="just"/>
            <a:r>
              <a:rPr lang="en-US" dirty="0"/>
              <a:t>In addition to these exclusions, as long as the returns are promising, we expect to have a positive impact with our investments. We have invested in a green bond institutional fund that finances the decarbonization activities of the economy. This mandate is managed by the Montreal firm </a:t>
            </a:r>
            <a:r>
              <a:rPr lang="en-US" dirty="0" err="1"/>
              <a:t>AlphaFixe</a:t>
            </a:r>
            <a:r>
              <a:rPr lang="en-US" dirty="0"/>
              <a:t>, which won the first Canadian ESG (Environment-Social-Governance) Championship in 2022.</a:t>
            </a:r>
          </a:p>
          <a:p>
            <a:pPr lvl="3" algn="just"/>
            <a:endParaRPr lang="en-US" dirty="0"/>
          </a:p>
          <a:p>
            <a:pPr lvl="3" algn="just"/>
            <a:r>
              <a:rPr lang="en-US" dirty="0"/>
              <a:t>We have also invested along with leading players in responsible investment in Quebec (</a:t>
            </a:r>
            <a:r>
              <a:rPr lang="en-US" dirty="0" err="1"/>
              <a:t>Fondaction</a:t>
            </a:r>
            <a:r>
              <a:rPr lang="en-US" dirty="0"/>
              <a:t>, HEC Montreal, the Lucie and André Chagnon Foundation) in the </a:t>
            </a:r>
            <a:r>
              <a:rPr lang="en-US" dirty="0" err="1"/>
              <a:t>Inlandsis</a:t>
            </a:r>
            <a:r>
              <a:rPr lang="en-US" dirty="0"/>
              <a:t> fund, one of the largest funds financing greenhouse gas reduction projects in Canada. The fund finances various types of projects, including the reduction of methane emissions in agricultural environments and in abandoned coal mines, and generates a return through the carbon credits released by the supported projects. </a:t>
            </a:r>
            <a:r>
              <a:rPr lang="en-US" dirty="0" err="1"/>
              <a:t>Inlandsis</a:t>
            </a:r>
            <a:r>
              <a:rPr lang="en-US" dirty="0"/>
              <a:t> estimates that the projects funded by the fund will reduce greenhouse gas emissions by 24 million tons over the life of the fund, equivalent to a quarter of Quebec’s annual emissions.</a:t>
            </a:r>
            <a:endParaRPr lang="fr-FR" dirty="0">
              <a:solidFill>
                <a:srgbClr val="FF0000"/>
              </a:solidFill>
            </a:endParaRPr>
          </a:p>
          <a:p>
            <a:pPr lvl="3" algn="just"/>
            <a:endParaRPr lang="fr-FR" dirty="0">
              <a:solidFill>
                <a:srgbClr val="FF0000"/>
              </a:solidFill>
            </a:endParaRPr>
          </a:p>
        </p:txBody>
      </p:sp>
      <p:pic>
        <p:nvPicPr>
          <p:cNvPr id="6" name="Picture 5" descr="A red text with a circle&#10;&#10;Description automatically generated">
            <a:extLst>
              <a:ext uri="{FF2B5EF4-FFF2-40B4-BE49-F238E27FC236}">
                <a16:creationId xmlns:a16="http://schemas.microsoft.com/office/drawing/2014/main" id="{520D7295-996A-0162-A0D9-9E8BD60CBFF9}"/>
              </a:ext>
            </a:extLst>
          </p:cNvPr>
          <p:cNvPicPr>
            <a:picLocks noChangeAspect="1"/>
          </p:cNvPicPr>
          <p:nvPr>
            <p:custDataLst>
              <p:tags r:id="rId4"/>
            </p:custDataLst>
          </p:nvPr>
        </p:nvPicPr>
        <p:blipFill rotWithShape="1">
          <a:blip r:embed="rId7">
            <a:grayscl/>
          </a:blip>
          <a:srcRect l="6237" t="39723" r="5012" b="39893"/>
          <a:stretch/>
        </p:blipFill>
        <p:spPr>
          <a:xfrm>
            <a:off x="6969788" y="5493062"/>
            <a:ext cx="2286000" cy="525038"/>
          </a:xfrm>
          <a:prstGeom prst="rect">
            <a:avLst/>
          </a:prstGeom>
        </p:spPr>
      </p:pic>
      <p:pic>
        <p:nvPicPr>
          <p:cNvPr id="8" name="Picture 7" descr="A green and white logo&#10;&#10;Description automatically generated">
            <a:extLst>
              <a:ext uri="{FF2B5EF4-FFF2-40B4-BE49-F238E27FC236}">
                <a16:creationId xmlns:a16="http://schemas.microsoft.com/office/drawing/2014/main" id="{3B69742E-2AAE-2C6B-2A37-25570B80F13D}"/>
              </a:ext>
            </a:extLst>
          </p:cNvPr>
          <p:cNvPicPr>
            <a:picLocks noChangeAspect="1"/>
          </p:cNvPicPr>
          <p:nvPr>
            <p:custDataLst>
              <p:tags r:id="rId5"/>
            </p:custDataLst>
          </p:nvPr>
        </p:nvPicPr>
        <p:blipFill>
          <a:blip r:embed="rId8">
            <a:grayscl/>
          </a:blip>
          <a:stretch>
            <a:fillRect/>
          </a:stretch>
        </p:blipFill>
        <p:spPr>
          <a:xfrm>
            <a:off x="6969788" y="6117785"/>
            <a:ext cx="2286000" cy="1285875"/>
          </a:xfrm>
          <a:prstGeom prst="rect">
            <a:avLst/>
          </a:prstGeom>
        </p:spPr>
      </p:pic>
    </p:spTree>
    <p:extLst>
      <p:ext uri="{BB962C8B-B14F-4D97-AF65-F5344CB8AC3E}">
        <p14:creationId xmlns:p14="http://schemas.microsoft.com/office/powerpoint/2010/main" val="208557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F270B-DA63-B1A8-B80C-6955ECB94483}"/>
              </a:ext>
            </a:extLst>
          </p:cNvPr>
          <p:cNvSpPr>
            <a:spLocks noGrp="1"/>
          </p:cNvSpPr>
          <p:nvPr>
            <p:ph type="title"/>
            <p:custDataLst>
              <p:tags r:id="rId1"/>
            </p:custDataLst>
          </p:nvPr>
        </p:nvSpPr>
        <p:spPr/>
        <p:txBody>
          <a:bodyPr/>
          <a:lstStyle/>
          <a:p>
            <a:r>
              <a:rPr lang="en-US"/>
              <a:t>NOTES</a:t>
            </a:r>
          </a:p>
        </p:txBody>
      </p:sp>
      <p:sp>
        <p:nvSpPr>
          <p:cNvPr id="3" name="Slide Number Placeholder 2">
            <a:extLst>
              <a:ext uri="{FF2B5EF4-FFF2-40B4-BE49-F238E27FC236}">
                <a16:creationId xmlns:a16="http://schemas.microsoft.com/office/drawing/2014/main" id="{8DE77D1F-C291-47C0-85E3-F21DDFBEBA71}"/>
              </a:ext>
            </a:extLst>
          </p:cNvPr>
          <p:cNvSpPr>
            <a:spLocks noGrp="1"/>
          </p:cNvSpPr>
          <p:nvPr>
            <p:ph type="sldNum" sz="quarter" idx="12"/>
            <p:custDataLst>
              <p:tags r:id="rId2"/>
            </p:custDataLst>
          </p:nvPr>
        </p:nvSpPr>
        <p:spPr/>
        <p:txBody>
          <a:bodyPr/>
          <a:lstStyle/>
          <a:p>
            <a:fld id="{E5F51E81-AAE7-994D-8540-B49F2D662D58}" type="slidenum">
              <a:rPr lang="en-US" smtClean="0"/>
              <a:t>17</a:t>
            </a:fld>
            <a:endParaRPr lang="en-US"/>
          </a:p>
        </p:txBody>
      </p:sp>
      <p:sp>
        <p:nvSpPr>
          <p:cNvPr id="4" name="Content Placeholder 3">
            <a:extLst>
              <a:ext uri="{FF2B5EF4-FFF2-40B4-BE49-F238E27FC236}">
                <a16:creationId xmlns:a16="http://schemas.microsoft.com/office/drawing/2014/main" id="{47C1AB7F-1C52-83FC-F49C-AC42FC7E5FA1}"/>
              </a:ext>
            </a:extLst>
          </p:cNvPr>
          <p:cNvSpPr>
            <a:spLocks noGrp="1"/>
          </p:cNvSpPr>
          <p:nvPr>
            <p:ph idx="1"/>
            <p:custDataLst>
              <p:tags r:id="rId3"/>
            </p:custDataLst>
          </p:nvPr>
        </p:nvSpPr>
        <p:spPr/>
        <p:txBody>
          <a:bodyPr>
            <a:noAutofit/>
          </a:bodyPr>
          <a:lstStyle/>
          <a:p>
            <a:pPr lvl="3" algn="just"/>
            <a:r>
              <a:rPr lang="en-US" b="1" dirty="0"/>
              <a:t>Note 1 (page 1): </a:t>
            </a:r>
            <a:r>
              <a:rPr lang="en-US" dirty="0"/>
              <a:t>Our performance is calculated and verified by Purpose Investments. These results are then compiled by an independent firm, Morningstar, which aggregates all of the industry’s mutual funds, classifies them into categories of funds it deems similar, and assigns them a benchmark it deems appropriate. </a:t>
            </a:r>
          </a:p>
          <a:p>
            <a:pPr lvl="3" algn="just"/>
            <a:r>
              <a:rPr lang="en-US" b="1" dirty="0"/>
              <a:t>Note 2 (page 1): </a:t>
            </a:r>
            <a:r>
              <a:rPr lang="en-US" dirty="0"/>
              <a:t>Our Morningstar category is called “Tactical Balanced Fund” and currently includes 309 Canadian mutual funds.</a:t>
            </a:r>
          </a:p>
          <a:p>
            <a:pPr lvl="3" algn="just"/>
            <a:r>
              <a:rPr lang="en-US" b="1" dirty="0"/>
              <a:t>Note 3 (page 1): </a:t>
            </a:r>
            <a:r>
              <a:rPr lang="en-US" dirty="0"/>
              <a:t>Our benchmark is called the “Morningstar Canadian Neutral Global Target Allocation CAD” and is composed as follows: Money Market (5.79%), Canadian Bonds (22.21%), Global Bonds ex-Canada (21.12%), Canadian Equities (12.36%), U.S. Equities (22.73%), Developed Markets ex-North America (13.26%), Emerging Markets Equities (2.53%).</a:t>
            </a:r>
          </a:p>
          <a:p>
            <a:pPr lvl="3" algn="just"/>
            <a:r>
              <a:rPr lang="en-US" b="1" dirty="0"/>
              <a:t>Note 4 (multiples instances): </a:t>
            </a:r>
            <a:r>
              <a:rPr lang="en-US" dirty="0"/>
              <a:t>The data about index performance were retrieved from Morningstar Direct. All Rights Reserved</a:t>
            </a:r>
          </a:p>
          <a:p>
            <a:pPr lvl="3" algn="just"/>
            <a:r>
              <a:rPr lang="en-US" b="1" dirty="0"/>
              <a:t>Note 5 (multiples instances): </a:t>
            </a:r>
            <a:r>
              <a:rPr lang="en-US" dirty="0"/>
              <a:t>Data sourced from the software </a:t>
            </a:r>
            <a:r>
              <a:rPr lang="en-US" dirty="0" err="1"/>
              <a:t>TrueQuant</a:t>
            </a:r>
            <a:r>
              <a:rPr lang="en-US" dirty="0"/>
              <a:t>, a financial data software owned and operated by Purpose Investments.</a:t>
            </a:r>
          </a:p>
          <a:p>
            <a:pPr lvl="3" algn="just"/>
            <a:endParaRPr lang="en-US" dirty="0"/>
          </a:p>
          <a:p>
            <a:pPr lvl="3" algn="just"/>
            <a:endParaRPr lang="en-US" dirty="0"/>
          </a:p>
          <a:p>
            <a:pPr lvl="3" algn="just"/>
            <a:r>
              <a:rPr lang="en-US" b="1" dirty="0"/>
              <a:t>Note : </a:t>
            </a:r>
            <a:r>
              <a:rPr lang="en-US" dirty="0"/>
              <a:t>Morningstar defines market capitalization categories based on the total market value of a company's outstanding shares relative to other companies within its style zone (e.g., U.S., Europe, Asia). These categories include: Giant-cap (the top 40% of total market capitalization), Large-cap (the next 30%), Mid-cap (the next 20%), Small-cap (the next 7%), and Micro-cap (the smallest 3%)</a:t>
            </a:r>
            <a:endParaRPr lang="fr-CA" dirty="0"/>
          </a:p>
        </p:txBody>
      </p:sp>
    </p:spTree>
    <p:extLst>
      <p:ext uri="{BB962C8B-B14F-4D97-AF65-F5344CB8AC3E}">
        <p14:creationId xmlns:p14="http://schemas.microsoft.com/office/powerpoint/2010/main" val="173057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D50675-19C9-9374-200A-CA0E93686BED}"/>
              </a:ext>
            </a:extLst>
          </p:cNvPr>
          <p:cNvSpPr>
            <a:spLocks noGrp="1"/>
          </p:cNvSpPr>
          <p:nvPr>
            <p:ph type="title"/>
            <p:custDataLst>
              <p:tags r:id="rId1"/>
            </p:custDataLst>
          </p:nvPr>
        </p:nvSpPr>
        <p:spPr/>
        <p:txBody>
          <a:bodyPr/>
          <a:lstStyle/>
          <a:p>
            <a:r>
              <a:rPr lang="en-US"/>
              <a:t>DISCLAIMERS</a:t>
            </a:r>
          </a:p>
        </p:txBody>
      </p:sp>
      <p:sp>
        <p:nvSpPr>
          <p:cNvPr id="3" name="Slide Number Placeholder 2">
            <a:extLst>
              <a:ext uri="{FF2B5EF4-FFF2-40B4-BE49-F238E27FC236}">
                <a16:creationId xmlns:a16="http://schemas.microsoft.com/office/drawing/2014/main" id="{8DE77D1F-C291-47C0-85E3-F21DDFBEBA71}"/>
              </a:ext>
            </a:extLst>
          </p:cNvPr>
          <p:cNvSpPr>
            <a:spLocks noGrp="1"/>
          </p:cNvSpPr>
          <p:nvPr>
            <p:ph type="sldNum" sz="quarter" idx="12"/>
            <p:custDataLst>
              <p:tags r:id="rId2"/>
            </p:custDataLst>
          </p:nvPr>
        </p:nvSpPr>
        <p:spPr/>
        <p:txBody>
          <a:bodyPr/>
          <a:lstStyle/>
          <a:p>
            <a:fld id="{E5F51E81-AAE7-994D-8540-B49F2D662D58}" type="slidenum">
              <a:rPr lang="en-US" smtClean="0"/>
              <a:t>18</a:t>
            </a:fld>
            <a:endParaRPr lang="en-US"/>
          </a:p>
        </p:txBody>
      </p:sp>
      <p:sp>
        <p:nvSpPr>
          <p:cNvPr id="4" name="Content Placeholder 3">
            <a:extLst>
              <a:ext uri="{FF2B5EF4-FFF2-40B4-BE49-F238E27FC236}">
                <a16:creationId xmlns:a16="http://schemas.microsoft.com/office/drawing/2014/main" id="{47C1AB7F-1C52-83FC-F49C-AC42FC7E5FA1}"/>
              </a:ext>
            </a:extLst>
          </p:cNvPr>
          <p:cNvSpPr>
            <a:spLocks noGrp="1"/>
          </p:cNvSpPr>
          <p:nvPr>
            <p:ph idx="1"/>
            <p:custDataLst>
              <p:tags r:id="rId3"/>
            </p:custDataLst>
          </p:nvPr>
        </p:nvSpPr>
        <p:spPr/>
        <p:txBody>
          <a:bodyPr vert="horz" lIns="0" tIns="0" rIns="0" bIns="0" numCol="1" spcCol="237744" rtlCol="0" anchor="t">
            <a:noAutofit/>
          </a:bodyPr>
          <a:lstStyle/>
          <a:p>
            <a:pPr marL="7620" lvl="3" algn="just"/>
            <a:r>
              <a:rPr lang="en-US" sz="800">
                <a:latin typeface="Montserrat"/>
              </a:rPr>
              <a:t>National Bank Financial Wealth Management is a trade name used by National Bank Financial Inc. (NBF.) NBF Inc. is an indirectly wholly-owned subsidiary of National Bank of Canada. The National Bank of Canada is a publicly traded company listed on the Toronto Stock Exchange (TSX: NA). The information herein has been obtained from sources we believe to be reliable, but is not guaranteed by us and may be incomplete. The views expressed are based on our analysis and interpretation of this information and should not be construed as a solicitation to offer to buy or sell the securities mentioned herein. The Firm may act as a financial advisor, tax agent, or underwriter for some of the companies mentioned herein and may receive compensation for its services. The Firm and/or its officers, directors, representatives, associates may hold the securities mentioned herein and may execute purchases and/or sales of these securities from time to time in the market or otherwise. The Firm is a member of the "Canadian Investor Protection Fund (CIPF).“</a:t>
            </a:r>
          </a:p>
          <a:p>
            <a:pPr marL="7620" lvl="3" algn="just"/>
            <a:r>
              <a:rPr lang="en-US" sz="800" b="0" i="0">
                <a:solidFill>
                  <a:srgbClr val="565656"/>
                </a:solidFill>
                <a:effectLst/>
                <a:latin typeface="Segoe UI Web (West European)"/>
              </a:rPr>
              <a:t>The opinions expressed herein do not necessarily reflect those of National Bank Financial. The particulars contained herein were obtained from sources we believe to be reliable, but are not guaranteed by us and may be incomplete. The opinions expressed consider a number of factors including our analysis and interpretation of these particulars, such as historical data, and are not to be construed as a solicitation or offer to buy or sell the securities mentioned herein. Unit values and returns will fluctuate and past performance is not necessarily indicative of future performance. Important information regarding a fund may be found in the prospectus. The investor should read it before investing.</a:t>
            </a:r>
            <a:endParaRPr lang="fr-FR" sz="800">
              <a:latin typeface="Montserrat"/>
            </a:endParaRPr>
          </a:p>
          <a:p>
            <a:pPr lvl="3" algn="just"/>
            <a:r>
              <a:rPr lang="en-US" sz="800"/>
              <a:t>Purpose Investments Inc. is the Manager of the Fund(s) discussed herein.  Purpose is responsible for oversight of the fund and its sub-adviser mentioned here.  Views and opinions discussed by the sub-adviser are not necessarily shared or endorsed by Purpose, but the Fund(s) discussed shall always be subject to Purpose’s oversight.</a:t>
            </a:r>
          </a:p>
          <a:p>
            <a:pPr lvl="3" algn="just"/>
            <a:r>
              <a:rPr lang="en-US" sz="800"/>
              <a:t>The information is not investment advice, nor is it tailored to the needs or circumstances of any investor. Information contained in this document is believed to be accurate and reliable, however, we cannot guarantee that it is complete or current at all times. The information provided is subject to change without notice.</a:t>
            </a:r>
          </a:p>
          <a:p>
            <a:pPr lvl="3" algn="just"/>
            <a:r>
              <a:rPr lang="en-US" sz="800"/>
              <a:t>Certain statements on this site may be forward-looking. Forward-looking statements (“FLS”) are statements that are predictive in nature, depend on or refer to future events or conditions, or that include words such as “may,” “will,” “should,” “could,” “expect,” “anticipate,” intend,” “plan,” “believe,” “estimate” or other similar expressions. Statements that look forward in time or include anything other than historical information are subject to risks and uncertainties, and actual results, actions or events could differ materially from those set forth in the FLS. FLS are not guarantees of future performance and are by their nature based on numerous assumptions. Although the FLS contained in this document are based upon what Purpose believes to be reasonable assumptions, Purpose cannot assure that actual results will be consistent with these FLS. The reader is cautioned to consider the FLS carefully and not to place undue reliance on the FLS. Unless required by applicable law, it is not undertaken, and specifically disclaimed, that there is any intention or obligation to update or revise FLS, whether as a result of new information, future events or otherwise.</a:t>
            </a:r>
          </a:p>
          <a:p>
            <a:pPr lvl="3" algn="just"/>
            <a:r>
              <a:rPr lang="en-US" sz="800"/>
              <a:t>Commissions, trailing commissions, management fees and expenses all may be associated with investment fund investments. The offering memorandum contains important detailed information about the investment fund. Please read the offering memorandum before investing. There is no assurance that any fund will achieve its investment objective, and its net asset value, yield, and investment return will fluctuate from time to time with market conditions. Investment funds are not guaranteed, their values change frequently, and past performance may not be repeated.  </a:t>
            </a:r>
          </a:p>
          <a:p>
            <a:pPr lvl="3" algn="just"/>
            <a:r>
              <a:rPr lang="en-US" sz="800"/>
              <a:t>The indicated rate of return is the historical annual compounded total return including changes in share/unit value and reinvestment of all distributions and does not take into account sales, redemption, distribution or optional charges or income taxes payable by any securityholder that would have reduced returns.</a:t>
            </a:r>
          </a:p>
        </p:txBody>
      </p:sp>
    </p:spTree>
    <p:extLst>
      <p:ext uri="{BB962C8B-B14F-4D97-AF65-F5344CB8AC3E}">
        <p14:creationId xmlns:p14="http://schemas.microsoft.com/office/powerpoint/2010/main" val="174609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EA-3661-3A58-E3A1-692B19660271}"/>
              </a:ext>
            </a:extLst>
          </p:cNvPr>
          <p:cNvSpPr>
            <a:spLocks noGrp="1"/>
          </p:cNvSpPr>
          <p:nvPr>
            <p:ph type="title"/>
            <p:custDataLst>
              <p:tags r:id="rId1"/>
            </p:custDataLst>
          </p:nvPr>
        </p:nvSpPr>
        <p:spPr/>
        <p:txBody>
          <a:bodyPr/>
          <a:lstStyle/>
          <a:p>
            <a:r>
              <a:rPr lang="en-US" cap="all"/>
              <a:t>Quarterly Commentary</a:t>
            </a:r>
          </a:p>
        </p:txBody>
      </p:sp>
      <p:sp>
        <p:nvSpPr>
          <p:cNvPr id="5" name="Slide Number Placeholder 4">
            <a:extLst>
              <a:ext uri="{FF2B5EF4-FFF2-40B4-BE49-F238E27FC236}">
                <a16:creationId xmlns:a16="http://schemas.microsoft.com/office/drawing/2014/main" id="{9CB7A1BB-C06D-1634-8357-1109F3AA99F3}"/>
              </a:ext>
            </a:extLst>
          </p:cNvPr>
          <p:cNvSpPr>
            <a:spLocks noGrp="1"/>
          </p:cNvSpPr>
          <p:nvPr>
            <p:ph type="sldNum" sz="quarter" idx="12"/>
            <p:custDataLst>
              <p:tags r:id="rId2"/>
            </p:custDataLst>
          </p:nvPr>
        </p:nvSpPr>
        <p:spPr/>
        <p:txBody>
          <a:bodyPr/>
          <a:lstStyle/>
          <a:p>
            <a:fld id="{E5F51E81-AAE7-994D-8540-B49F2D662D58}" type="slidenum">
              <a:rPr lang="en-US" smtClean="0"/>
              <a:pPr/>
              <a:t>3</a:t>
            </a:fld>
            <a:endParaRPr lang="en-US"/>
          </a:p>
        </p:txBody>
      </p:sp>
      <p:sp>
        <p:nvSpPr>
          <p:cNvPr id="3" name="Content Placeholder 2">
            <a:extLst>
              <a:ext uri="{FF2B5EF4-FFF2-40B4-BE49-F238E27FC236}">
                <a16:creationId xmlns:a16="http://schemas.microsoft.com/office/drawing/2014/main" id="{64E713F5-E3D4-E598-10DD-A47B4964D7AB}"/>
              </a:ext>
            </a:extLst>
          </p:cNvPr>
          <p:cNvSpPr>
            <a:spLocks noGrp="1"/>
          </p:cNvSpPr>
          <p:nvPr>
            <p:ph idx="13"/>
            <p:custDataLst>
              <p:tags r:id="rId3"/>
            </p:custDataLst>
          </p:nvPr>
        </p:nvSpPr>
        <p:spPr>
          <a:xfrm>
            <a:off x="594359" y="1494339"/>
            <a:ext cx="8974757" cy="5810103"/>
          </a:xfrm>
        </p:spPr>
        <p:txBody>
          <a:bodyPr vert="horz" lIns="0" tIns="0" rIns="0" bIns="0" numCol="3" spcCol="237744" rtlCol="0" anchor="t">
            <a:noAutofit/>
          </a:bodyPr>
          <a:lstStyle/>
          <a:p>
            <a:pPr marL="7620" lvl="3" algn="just"/>
            <a:r>
              <a:rPr lang="en-US" b="1" dirty="0">
                <a:latin typeface="Montserrat"/>
              </a:rPr>
              <a:t>USA : American Exceptionalism Continues</a:t>
            </a:r>
          </a:p>
          <a:p>
            <a:pPr marL="7620" lvl="3" algn="just"/>
            <a:r>
              <a:rPr lang="en-US" dirty="0">
                <a:latin typeface="Montserrat"/>
              </a:rPr>
              <a:t>2024 was a year of impressive performance for US equities.  The continued strength of the United States helped drive developed market equities to a total return of 19.2%. The dominant theme in US equity markets over the past two years has been the dominance of US mega-cap technology stocks. The "Mag-7" represent nearly 33% of the S&amp;P 500 index and contributed the lion's share of the performance in the 25.0% rise in the S&amp;P 500 last year. The equal-weighted version of the S&amp;P 500 (which only has about 0.2% exposure to each company in the S&amp;P) posted a total return of roughly 13%. Despite concerns over the summer, US economic exceptionalism remained largely intact. Investors bet on a “Trump effect” with an outlook for earnings growth predicated on tax cuts, deregulation, moderate protectionism, and benign inflation.</a:t>
            </a:r>
          </a:p>
          <a:p>
            <a:pPr marL="7620" lvl="3" algn="just"/>
            <a:r>
              <a:rPr lang="en-US" b="1" dirty="0">
                <a:latin typeface="Montserrat"/>
              </a:rPr>
              <a:t>Rest of the World: A More Complex Story</a:t>
            </a:r>
          </a:p>
          <a:p>
            <a:pPr marL="7620" lvl="3" algn="just"/>
            <a:r>
              <a:rPr lang="en-US" dirty="0">
                <a:latin typeface="Montserrat"/>
              </a:rPr>
              <a:t>Conversely, European economic momentum weakened considerably during the year. The manufacturing sector was particularly hard hit by the combination of high energy costs, burdensome regulation, and a lack of export demand, compounded by competition from state-subsidized China. This divergence was exacerbated by political turmoil in France and Germany, where fiscal pressures and the rise of populist parties fractured the political consensus. Economic weakness and limited exposure to AI hampered European equities and, in a strong year for equities, the region underperformed with returns of 8.1%. International underperformance relative to the S&amp;P 500 continued in 2024, a trend now 15 years in the making (the MSCI ACWI ex-US and the S&amp;P 500 rose 5.2% and 13.9% annually respectively between 2009 and 2024). The US stock market now accounts for 75% of all developed market equities and 65% of the total global equity market.</a:t>
            </a:r>
          </a:p>
          <a:p>
            <a:pPr marL="7620" lvl="3" algn="just"/>
            <a:r>
              <a:rPr lang="en-US" dirty="0">
                <a:latin typeface="Montserrat"/>
              </a:rPr>
              <a:t>In Asia, Chinese activity remained weak as the country grappled with falling real estate prices and weak consumer confidence. Investors were initially unimpressed with the policy response. Japan, while facing challenging demographics, has reasonable equity valuations and has made real progress in improving corporate governance, leading to strong earnings growth. Continued optimism about the end of deflation, coupled with a weak yen and continued corporate reforms, helped Japanese equities return 20.5% by the end of 2024, making it the second-best performing equity market.</a:t>
            </a:r>
          </a:p>
          <a:p>
            <a:pPr marL="7620" lvl="3" algn="just"/>
            <a:endParaRPr lang="en-US" b="1" dirty="0">
              <a:latin typeface="Montserrat"/>
            </a:endParaRPr>
          </a:p>
          <a:p>
            <a:pPr marL="7620" lvl="3" algn="just"/>
            <a:r>
              <a:rPr lang="en-US" b="1" dirty="0">
                <a:latin typeface="Montserrat"/>
              </a:rPr>
              <a:t>Canada: Unexpected Resilience</a:t>
            </a:r>
          </a:p>
          <a:p>
            <a:pPr marL="7620" lvl="3" algn="just"/>
            <a:r>
              <a:rPr lang="en-US" dirty="0">
                <a:latin typeface="Montserrat"/>
              </a:rPr>
              <a:t>Against the odds, the S&amp;P/TSX emerged as one of the best performing stock markets in the fourth quarter, delivering a total return of nearly 6%. This strong equity market performance was achieved against a backdrop of relatively weak economic performance, with the threat of further tariffs from the United States. Indeed, on November 25th, the former US president announced his intention to impose 25% tariffs on goods imported from Canada and Mexico, the two largest trading partners of the United States. It is important to remember that annual Canadian goods exports to the United States amount to approximately $600 billion, or just under 20% of Canada's GDP. Canada's trade surplus with the United States comes largely from energy products. In this context, the imposition of widespread tariffs on Canadian imports seems unlikely. Targeting the Canadian energy sector would hurt the US economy by raising costs for refineries, squeezing their profit margins, and driving up prices for refined products.</a:t>
            </a:r>
          </a:p>
        </p:txBody>
      </p:sp>
    </p:spTree>
    <p:extLst>
      <p:ext uri="{BB962C8B-B14F-4D97-AF65-F5344CB8AC3E}">
        <p14:creationId xmlns:p14="http://schemas.microsoft.com/office/powerpoint/2010/main" val="313608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1BC3C-17EA-1BB0-272E-C0F00C226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55687-B455-A79C-7CCA-414FD276932B}"/>
              </a:ext>
            </a:extLst>
          </p:cNvPr>
          <p:cNvSpPr>
            <a:spLocks noGrp="1"/>
          </p:cNvSpPr>
          <p:nvPr>
            <p:ph type="title"/>
            <p:custDataLst>
              <p:tags r:id="rId1"/>
            </p:custDataLst>
          </p:nvPr>
        </p:nvSpPr>
        <p:spPr/>
        <p:txBody>
          <a:bodyPr/>
          <a:lstStyle/>
          <a:p>
            <a:r>
              <a:rPr lang="en-US" cap="all" dirty="0"/>
              <a:t>Quarterly Commentary (continued)</a:t>
            </a:r>
          </a:p>
        </p:txBody>
      </p:sp>
      <p:sp>
        <p:nvSpPr>
          <p:cNvPr id="5" name="Slide Number Placeholder 4">
            <a:extLst>
              <a:ext uri="{FF2B5EF4-FFF2-40B4-BE49-F238E27FC236}">
                <a16:creationId xmlns:a16="http://schemas.microsoft.com/office/drawing/2014/main" id="{1F474B76-0925-0519-CBDC-A6242EC605F3}"/>
              </a:ext>
            </a:extLst>
          </p:cNvPr>
          <p:cNvSpPr>
            <a:spLocks noGrp="1"/>
          </p:cNvSpPr>
          <p:nvPr>
            <p:ph type="sldNum" sz="quarter" idx="12"/>
            <p:custDataLst>
              <p:tags r:id="rId2"/>
            </p:custDataLst>
          </p:nvPr>
        </p:nvSpPr>
        <p:spPr/>
        <p:txBody>
          <a:bodyPr/>
          <a:lstStyle/>
          <a:p>
            <a:fld id="{E5F51E81-AAE7-994D-8540-B49F2D662D58}" type="slidenum">
              <a:rPr lang="en-US" smtClean="0"/>
              <a:pPr/>
              <a:t>4</a:t>
            </a:fld>
            <a:endParaRPr lang="en-US" dirty="0"/>
          </a:p>
        </p:txBody>
      </p:sp>
      <p:sp>
        <p:nvSpPr>
          <p:cNvPr id="3" name="Content Placeholder 2">
            <a:extLst>
              <a:ext uri="{FF2B5EF4-FFF2-40B4-BE49-F238E27FC236}">
                <a16:creationId xmlns:a16="http://schemas.microsoft.com/office/drawing/2014/main" id="{A82A273D-1DD9-D49B-7AC5-A4018059A3CE}"/>
              </a:ext>
            </a:extLst>
          </p:cNvPr>
          <p:cNvSpPr>
            <a:spLocks noGrp="1"/>
          </p:cNvSpPr>
          <p:nvPr>
            <p:ph idx="13"/>
            <p:custDataLst>
              <p:tags r:id="rId3"/>
            </p:custDataLst>
          </p:nvPr>
        </p:nvSpPr>
        <p:spPr>
          <a:xfrm>
            <a:off x="594359" y="1494339"/>
            <a:ext cx="8869679" cy="5810103"/>
          </a:xfrm>
        </p:spPr>
        <p:txBody>
          <a:bodyPr vert="horz" lIns="0" tIns="0" rIns="0" bIns="0" numCol="3" spcCol="237744" rtlCol="0" anchor="t">
            <a:noAutofit/>
          </a:bodyPr>
          <a:lstStyle/>
          <a:p>
            <a:pPr marL="7620" lvl="3" algn="just"/>
            <a:r>
              <a:rPr lang="en-US" b="1" dirty="0">
                <a:latin typeface="Montserrat"/>
              </a:rPr>
              <a:t>Monetary Policy: Gradual Normalization</a:t>
            </a:r>
          </a:p>
          <a:p>
            <a:pPr marL="7620" lvl="3" algn="just"/>
            <a:r>
              <a:rPr lang="en-US" dirty="0">
                <a:latin typeface="Montserrat"/>
              </a:rPr>
              <a:t>The first half of 2024 was characterized by widespread disinflation, and by summer, central banks felt they could begin to normalize policy. However, resilient growth and persistent inflation led markets to scale back their expectations for the speed of rate cuts, particularly in the US. The combination of a strong dollar and rising bond yields led to a negative return of -1.7% for global investment grade bonds on the year. Total returns in the bond market were essentially flat, credit sensitive fixed income rose, and the trade-weighted US dollar hit new all-time highs. The long-awaited recession never materialized and investors came to terms with high inflation, geopolitical uncertainty, and a contentious US election.</a:t>
            </a:r>
          </a:p>
          <a:p>
            <a:pPr marL="7620" lvl="3" algn="just"/>
            <a:r>
              <a:rPr lang="en-US" b="1" dirty="0">
                <a:latin typeface="Montserrat"/>
              </a:rPr>
              <a:t>2025 Outlook</a:t>
            </a:r>
          </a:p>
          <a:p>
            <a:pPr marL="7620" lvl="3" algn="just"/>
            <a:r>
              <a:rPr lang="en-US" dirty="0">
                <a:latin typeface="Montserrat"/>
              </a:rPr>
              <a:t>The year 2025 begins in a context of political uncertainty. The commitment of the former president to reshape global supply chains in favor of American reindustrialization raises questions about the extent of protectionist measures to come.</a:t>
            </a:r>
          </a:p>
          <a:p>
            <a:pPr marL="7620" lvl="3" algn="just"/>
            <a:r>
              <a:rPr lang="en-US" dirty="0">
                <a:latin typeface="Montserrat"/>
              </a:rPr>
              <a:t>While deregulation and the prospect of lower taxes are perceived positively by markets, rising tariffs and reduced immigration could dampen economic growth. Public debt and deficits remain a concern, although the Department of Government Efficiency (DOGE) could contribute to a slight reduction in debt as a percentage of GDP.</a:t>
            </a:r>
          </a:p>
          <a:p>
            <a:pPr marL="7620" lvl="3" algn="just"/>
            <a:r>
              <a:rPr lang="en-US" dirty="0">
                <a:latin typeface="Montserrat"/>
              </a:rPr>
              <a:t>The former administration, through its unpredictability and fluctuating policy priorities, risks increasing market volatility. Nevertheless, we believe that the overall impact of the former president's policies on inflation, corporate profits and economic growth will remain positive, albeit modest.</a:t>
            </a:r>
          </a:p>
          <a:p>
            <a:pPr marL="7620" lvl="3" algn="just"/>
            <a:r>
              <a:rPr lang="en-US" dirty="0">
                <a:latin typeface="Montserrat"/>
              </a:rPr>
              <a:t>The mergers and acquisitions market, which has been sluggish since 2022, could see a resurgence in activity. The potential easing of antitrust regulations and the willingness of investment funds to divest assets to raise new capital are all favorable factors.</a:t>
            </a:r>
          </a:p>
          <a:p>
            <a:pPr marL="7620" lvl="3" algn="just"/>
            <a:r>
              <a:rPr lang="en-US" dirty="0">
                <a:latin typeface="Montserrat"/>
              </a:rPr>
              <a:t>Corporate earnings growth, particularly in the United States, was modest in 2024. The rise in stock markets was mainly fueled by the expansion of price-to-earnings multiples, a trend that is not expected to be repeated in 2025.</a:t>
            </a:r>
          </a:p>
          <a:p>
            <a:pPr marL="7620" lvl="3" algn="just"/>
            <a:r>
              <a:rPr lang="en-US" dirty="0">
                <a:latin typeface="Montserrat"/>
              </a:rPr>
              <a:t>As disruptive as the former president may be, it is important not to overreact to every provocative news item. It is important to stay focused on a strategy based on long-term trends.</a:t>
            </a:r>
          </a:p>
          <a:p>
            <a:pPr marL="7620" lvl="3" algn="just"/>
            <a:r>
              <a:rPr lang="en-US" dirty="0">
                <a:latin typeface="Montserrat"/>
              </a:rPr>
              <a:t>The development of artificial intelligence (AI) and investments in related infrastructure (semiconductors, data centers, power grid) could boost productivity and earnings growth for many companies.</a:t>
            </a:r>
          </a:p>
          <a:p>
            <a:pPr marL="7620" lvl="3" algn="just"/>
            <a:r>
              <a:rPr lang="en-US" dirty="0">
                <a:latin typeface="Montserrat"/>
              </a:rPr>
              <a:t>The year 2024 was marked by contrasting performances and persistent uncertainties. 2025 promises to be just as complex, with opportunities and challenges to overcome. Active and prudent portfolio management will be essential to navigate this environment and achieve your long-term financial goals.</a:t>
            </a:r>
          </a:p>
          <a:p>
            <a:pPr marL="7620" lvl="3" algn="just"/>
            <a:endParaRPr lang="en-US" dirty="0">
              <a:latin typeface="Montserrat"/>
            </a:endParaRPr>
          </a:p>
          <a:p>
            <a:pPr marL="7620" lvl="3" algn="r"/>
            <a:r>
              <a:rPr lang="en-US" b="1" dirty="0">
                <a:latin typeface="Montserrat"/>
              </a:rPr>
              <a:t>Happy New Year 2025,</a:t>
            </a:r>
          </a:p>
          <a:p>
            <a:pPr marL="7620" lvl="3" algn="r"/>
            <a:r>
              <a:rPr lang="en-US" b="1" dirty="0">
                <a:latin typeface="Montserrat"/>
              </a:rPr>
              <a:t>Dalpé Wealth Partners</a:t>
            </a:r>
          </a:p>
          <a:p>
            <a:pPr marL="7620" lvl="3" algn="just"/>
            <a:endParaRPr lang="en-US" dirty="0">
              <a:latin typeface="Montserrat"/>
            </a:endParaRPr>
          </a:p>
        </p:txBody>
      </p:sp>
    </p:spTree>
    <p:extLst>
      <p:ext uri="{BB962C8B-B14F-4D97-AF65-F5344CB8AC3E}">
        <p14:creationId xmlns:p14="http://schemas.microsoft.com/office/powerpoint/2010/main" val="308123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392F-9BD7-A6CC-AD1B-B7871F5A6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638C6-E549-EB6B-8552-356197FA53B9}"/>
              </a:ext>
            </a:extLst>
          </p:cNvPr>
          <p:cNvSpPr>
            <a:spLocks noGrp="1"/>
          </p:cNvSpPr>
          <p:nvPr>
            <p:ph type="title"/>
            <p:custDataLst>
              <p:tags r:id="rId1"/>
            </p:custDataLst>
          </p:nvPr>
        </p:nvSpPr>
        <p:spPr>
          <a:xfrm>
            <a:off x="594359" y="854685"/>
            <a:ext cx="8869680" cy="332399"/>
          </a:xfrm>
        </p:spPr>
        <p:txBody>
          <a:bodyPr/>
          <a:lstStyle/>
          <a:p>
            <a:r>
              <a:rPr lang="en-US" dirty="0"/>
              <a:t>PUBLICLY TRADED EQUITY (DECEMBER 31th 2024)</a:t>
            </a:r>
          </a:p>
        </p:txBody>
      </p:sp>
      <p:graphicFrame>
        <p:nvGraphicFramePr>
          <p:cNvPr id="7" name="Table 11">
            <a:extLst>
              <a:ext uri="{FF2B5EF4-FFF2-40B4-BE49-F238E27FC236}">
                <a16:creationId xmlns:a16="http://schemas.microsoft.com/office/drawing/2014/main" id="{4FF95C6A-A157-E520-D157-A38C9BD3DC2D}"/>
              </a:ext>
            </a:extLst>
          </p:cNvPr>
          <p:cNvGraphicFramePr>
            <a:graphicFrameLocks noGrp="1"/>
          </p:cNvGraphicFramePr>
          <p:nvPr>
            <p:custDataLst>
              <p:tags r:id="rId2"/>
            </p:custDataLst>
            <p:extLst>
              <p:ext uri="{D42A27DB-BD31-4B8C-83A1-F6EECF244321}">
                <p14:modId xmlns:p14="http://schemas.microsoft.com/office/powerpoint/2010/main" val="146027165"/>
              </p:ext>
            </p:extLst>
          </p:nvPr>
        </p:nvGraphicFramePr>
        <p:xfrm>
          <a:off x="594355" y="1418062"/>
          <a:ext cx="5846550" cy="6070385"/>
        </p:xfrm>
        <a:graphic>
          <a:graphicData uri="http://schemas.openxmlformats.org/drawingml/2006/table">
            <a:tbl>
              <a:tblPr firstRow="1" bandRow="1">
                <a:tableStyleId>{5C22544A-7EE6-4342-B048-85BDC9FD1C3A}</a:tableStyleId>
              </a:tblPr>
              <a:tblGrid>
                <a:gridCol w="1867744">
                  <a:extLst>
                    <a:ext uri="{9D8B030D-6E8A-4147-A177-3AD203B41FA5}">
                      <a16:colId xmlns:a16="http://schemas.microsoft.com/office/drawing/2014/main" val="71539796"/>
                    </a:ext>
                  </a:extLst>
                </a:gridCol>
                <a:gridCol w="2218550">
                  <a:extLst>
                    <a:ext uri="{9D8B030D-6E8A-4147-A177-3AD203B41FA5}">
                      <a16:colId xmlns:a16="http://schemas.microsoft.com/office/drawing/2014/main" val="3106081112"/>
                    </a:ext>
                  </a:extLst>
                </a:gridCol>
                <a:gridCol w="586752">
                  <a:extLst>
                    <a:ext uri="{9D8B030D-6E8A-4147-A177-3AD203B41FA5}">
                      <a16:colId xmlns:a16="http://schemas.microsoft.com/office/drawing/2014/main" val="904383175"/>
                    </a:ext>
                  </a:extLst>
                </a:gridCol>
                <a:gridCol w="586752">
                  <a:extLst>
                    <a:ext uri="{9D8B030D-6E8A-4147-A177-3AD203B41FA5}">
                      <a16:colId xmlns:a16="http://schemas.microsoft.com/office/drawing/2014/main" val="1525045370"/>
                    </a:ext>
                  </a:extLst>
                </a:gridCol>
                <a:gridCol w="586752">
                  <a:extLst>
                    <a:ext uri="{9D8B030D-6E8A-4147-A177-3AD203B41FA5}">
                      <a16:colId xmlns:a16="http://schemas.microsoft.com/office/drawing/2014/main" val="1731858112"/>
                    </a:ext>
                  </a:extLst>
                </a:gridCol>
              </a:tblGrid>
              <a:tr h="355385">
                <a:tc>
                  <a:txBody>
                    <a:bodyPr/>
                    <a:lstStyle/>
                    <a:p>
                      <a:pPr marL="0" marR="0" algn="just">
                        <a:lnSpc>
                          <a:spcPct val="107000"/>
                        </a:lnSpc>
                        <a:spcBef>
                          <a:spcPts val="0"/>
                        </a:spcBef>
                        <a:spcAft>
                          <a:spcPts val="0"/>
                        </a:spcAft>
                      </a:pP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just">
                        <a:lnSpc>
                          <a:spcPct val="107000"/>
                        </a:lnSpc>
                        <a:spcBef>
                          <a:spcPts val="0"/>
                        </a:spcBef>
                        <a:spcAft>
                          <a:spcPts val="0"/>
                        </a:spcAft>
                      </a:pPr>
                      <a:r>
                        <a:rPr lang="en-CA" sz="1000" dirty="0">
                          <a:solidFill>
                            <a:schemeClr val="bg1"/>
                          </a:solidFill>
                          <a:effectLst/>
                          <a:latin typeface="Montserrat" panose="00000500000000000000" pitchFamily="2" charset="0"/>
                        </a:rPr>
                        <a:t>Sector</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r>
                        <a:rPr lang="en-CA" sz="800" dirty="0">
                          <a:solidFill>
                            <a:schemeClr val="bg1"/>
                          </a:solidFill>
                          <a:effectLst/>
                          <a:latin typeface="Montserrat" panose="00000500000000000000" pitchFamily="2" charset="0"/>
                        </a:rPr>
                        <a:t>Q3 (%)</a:t>
                      </a:r>
                    </a:p>
                    <a:p>
                      <a:pPr marL="0" marR="0" algn="ctr">
                        <a:lnSpc>
                          <a:spcPct val="107000"/>
                        </a:lnSpc>
                        <a:spcBef>
                          <a:spcPts val="0"/>
                        </a:spcBef>
                        <a:spcAft>
                          <a:spcPts val="0"/>
                        </a:spcAft>
                      </a:pPr>
                      <a:r>
                        <a:rPr lang="en-CA" sz="800" dirty="0">
                          <a:solidFill>
                            <a:schemeClr val="bg1"/>
                          </a:solidFill>
                          <a:effectLst/>
                          <a:latin typeface="Montserrat" panose="00000500000000000000" pitchFamily="2" charset="0"/>
                        </a:rPr>
                        <a:t>Weight </a:t>
                      </a: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800" dirty="0">
                          <a:solidFill>
                            <a:schemeClr val="bg1"/>
                          </a:solidFill>
                          <a:effectLst/>
                          <a:latin typeface="Montserrat" panose="00000500000000000000" pitchFamily="2" charset="0"/>
                        </a:rPr>
                        <a:t>Q4 (%) Weight</a:t>
                      </a:r>
                      <a:endParaRPr lang="en-CA" sz="8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9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Diff. </a:t>
                      </a:r>
                    </a:p>
                    <a:p>
                      <a:pPr marL="0" marR="0" algn="ctr">
                        <a:lnSpc>
                          <a:spcPct val="107000"/>
                        </a:lnSpc>
                        <a:spcBef>
                          <a:spcPts val="0"/>
                        </a:spcBef>
                        <a:spcAft>
                          <a:spcPts val="0"/>
                        </a:spcAft>
                      </a:pPr>
                      <a:r>
                        <a:rPr lang="en-CA" sz="9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a:t>
                      </a:r>
                    </a:p>
                  </a:txBody>
                  <a:tcPr marL="68580" marT="18288" marB="18288" anchor="ctr">
                    <a:solidFill>
                      <a:srgbClr val="5C3D92"/>
                    </a:solidFill>
                  </a:tcPr>
                </a:tc>
                <a:extLst>
                  <a:ext uri="{0D108BD9-81ED-4DB2-BD59-A6C34878D82A}">
                    <a16:rowId xmlns:a16="http://schemas.microsoft.com/office/drawing/2014/main" val="2755567064"/>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TSMC</a:t>
                      </a:r>
                    </a:p>
                  </a:txBody>
                  <a:tcPr marL="0" marR="28575">
                    <a:solidFill>
                      <a:srgbClr val="D2CEDC"/>
                    </a:solidFill>
                  </a:tcPr>
                </a:tc>
                <a:tc>
                  <a:txBody>
                    <a:bodyPr/>
                    <a:lstStyle/>
                    <a:p>
                      <a:pPr>
                        <a:lnSpc>
                          <a:spcPct val="107000"/>
                        </a:lnSpc>
                        <a:spcAft>
                          <a:spcPts val="800"/>
                        </a:spcAft>
                      </a:pPr>
                      <a:r>
                        <a:rPr lang="fr-CA" sz="900" kern="100" dirty="0" err="1">
                          <a:solidFill>
                            <a:schemeClr val="bg2">
                              <a:lumMod val="25000"/>
                            </a:schemeClr>
                          </a:solidFill>
                          <a:effectLst/>
                          <a:latin typeface="Montserrat" panose="00000500000000000000" pitchFamily="2" charset="0"/>
                        </a:rPr>
                        <a:t>Technology</a:t>
                      </a:r>
                      <a:endParaRPr lang="fr-CA" sz="900" kern="100" dirty="0">
                        <a:solidFill>
                          <a:schemeClr val="bg2">
                            <a:lumMod val="25000"/>
                          </a:schemeClr>
                        </a:solidFill>
                        <a:effectLst/>
                        <a:latin typeface="Montserrat" panose="00000500000000000000" pitchFamily="2" charset="0"/>
                        <a:ea typeface="+mn-ea"/>
                        <a:cs typeface="Times New Roman"/>
                      </a:endParaRPr>
                    </a:p>
                  </a:txBody>
                  <a:tcPr marL="68580" marT="18415" marB="18415" anchor="ctr">
                    <a:solidFill>
                      <a:srgbClr val="D2CE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mn-ea"/>
                          <a:cs typeface="Times New Roman"/>
                        </a:rPr>
                        <a:t>6,2</a:t>
                      </a:r>
                    </a:p>
                  </a:txBody>
                  <a:tcPr marL="68580" marT="18415" marB="18415" anchor="ctr">
                    <a:solidFill>
                      <a:srgbClr val="D2CE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mn-ea"/>
                          <a:cs typeface="Times New Roman"/>
                        </a:rPr>
                        <a:t>6,3</a:t>
                      </a:r>
                    </a:p>
                  </a:txBody>
                  <a:tcPr marL="68580" marT="18415" marB="18415" anchor="ctr">
                    <a:solidFill>
                      <a:srgbClr val="D2CE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mn-ea"/>
                          <a:cs typeface="Times New Roman"/>
                        </a:rPr>
                        <a:t>+0,1</a:t>
                      </a:r>
                    </a:p>
                  </a:txBody>
                  <a:tcPr marL="68580" marT="18415" marB="18415" anchor="ctr">
                    <a:solidFill>
                      <a:srgbClr val="D2CEDC"/>
                    </a:solidFill>
                  </a:tcPr>
                </a:tc>
                <a:extLst>
                  <a:ext uri="{0D108BD9-81ED-4DB2-BD59-A6C34878D82A}">
                    <a16:rowId xmlns:a16="http://schemas.microsoft.com/office/drawing/2014/main" val="4280040267"/>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Amazon.com, Inc.</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rPr>
                        <a:t>Consumer </a:t>
                      </a:r>
                      <a:r>
                        <a:rPr lang="fr-CA" sz="900" kern="1200" dirty="0" err="1">
                          <a:solidFill>
                            <a:schemeClr val="dk1"/>
                          </a:solidFill>
                          <a:latin typeface="Montserrat" panose="00000500000000000000" pitchFamily="2" charset="0"/>
                        </a:rPr>
                        <a:t>Cyclical</a:t>
                      </a:r>
                      <a:endParaRPr lang="fr-CA" sz="900" kern="1200" dirty="0">
                        <a:solidFill>
                          <a:schemeClr val="dk1"/>
                        </a:solidFill>
                        <a:latin typeface="Montserrat" panose="00000500000000000000" pitchFamily="2" charset="0"/>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ea typeface="+mn-ea"/>
                          <a:cs typeface="+mn-cs"/>
                        </a:rPr>
                        <a:t>5,2</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ea typeface="+mn-ea"/>
                          <a:cs typeface="+mn-cs"/>
                        </a:rPr>
                        <a:t>5,5</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ea typeface="+mn-ea"/>
                          <a:cs typeface="+mn-cs"/>
                        </a:rPr>
                        <a:t>+0,3</a:t>
                      </a:r>
                    </a:p>
                  </a:txBody>
                  <a:tcPr marL="68580" marT="18415" marB="18415" anchor="ctr">
                    <a:solidFill>
                      <a:srgbClr val="DCDCDC"/>
                    </a:solidFill>
                  </a:tcPr>
                </a:tc>
                <a:extLst>
                  <a:ext uri="{0D108BD9-81ED-4DB2-BD59-A6C34878D82A}">
                    <a16:rowId xmlns:a16="http://schemas.microsoft.com/office/drawing/2014/main" val="759919244"/>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Alphabet Inc.</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Communication Services</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5,3</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5,4</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+0,1</a:t>
                      </a:r>
                    </a:p>
                  </a:txBody>
                  <a:tcPr marL="68580" marT="18415" marB="18415" anchor="ctr">
                    <a:solidFill>
                      <a:srgbClr val="D2CEDC"/>
                    </a:solidFill>
                  </a:tcPr>
                </a:tc>
                <a:extLst>
                  <a:ext uri="{0D108BD9-81ED-4DB2-BD59-A6C34878D82A}">
                    <a16:rowId xmlns:a16="http://schemas.microsoft.com/office/drawing/2014/main" val="341378719"/>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Visa Inc.</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Financial Services</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2,8</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2,9</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+0,1</a:t>
                      </a:r>
                    </a:p>
                  </a:txBody>
                  <a:tcPr marL="68580" marT="18415" marB="18415" anchor="ctr">
                    <a:solidFill>
                      <a:srgbClr val="DCDCDC"/>
                    </a:solidFill>
                  </a:tcPr>
                </a:tc>
                <a:extLst>
                  <a:ext uri="{0D108BD9-81ED-4DB2-BD59-A6C34878D82A}">
                    <a16:rowId xmlns:a16="http://schemas.microsoft.com/office/drawing/2014/main" val="1602199184"/>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fi-FI" sz="900" b="1" dirty="0">
                          <a:solidFill>
                            <a:schemeClr val="tx1"/>
                          </a:solidFill>
                          <a:effectLst/>
                          <a:latin typeface="Montserrat" pitchFamily="2" charset="77"/>
                        </a:rPr>
                        <a:t>LVMH</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Consumer </a:t>
                      </a:r>
                      <a:r>
                        <a:rPr lang="fr-CA" sz="900" b="0" kern="1200" dirty="0" err="1">
                          <a:solidFill>
                            <a:schemeClr val="tx1">
                              <a:lumMod val="95000"/>
                              <a:lumOff val="5000"/>
                            </a:schemeClr>
                          </a:solidFill>
                          <a:effectLst/>
                          <a:latin typeface="Montserrat" panose="00000500000000000000" pitchFamily="2" charset="0"/>
                        </a:rPr>
                        <a:t>Cyclical</a:t>
                      </a:r>
                      <a:endParaRPr lang="fr-CA" sz="900" b="0" kern="1200" dirty="0">
                        <a:solidFill>
                          <a:schemeClr val="tx1">
                            <a:lumMod val="95000"/>
                            <a:lumOff val="5000"/>
                          </a:schemeClr>
                        </a:solidFill>
                        <a:effectLst/>
                        <a:latin typeface="Montserrat" panose="00000500000000000000" pitchFamily="2" charset="0"/>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3,7</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2,8</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-0,9</a:t>
                      </a:r>
                    </a:p>
                  </a:txBody>
                  <a:tcPr marL="68580" marT="18415" marB="18415" anchor="ctr">
                    <a:solidFill>
                      <a:srgbClr val="D2CEDC"/>
                    </a:solidFill>
                  </a:tcPr>
                </a:tc>
                <a:extLst>
                  <a:ext uri="{0D108BD9-81ED-4DB2-BD59-A6C34878D82A}">
                    <a16:rowId xmlns:a16="http://schemas.microsoft.com/office/drawing/2014/main" val="1662833435"/>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Novo Nordisk A/S</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Healthcare</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1,4</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2,8</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+1,4</a:t>
                      </a:r>
                    </a:p>
                  </a:txBody>
                  <a:tcPr marL="68580" marT="18415" marB="18415" anchor="ctr">
                    <a:solidFill>
                      <a:srgbClr val="DCDCDC"/>
                    </a:solidFill>
                  </a:tcPr>
                </a:tc>
                <a:extLst>
                  <a:ext uri="{0D108BD9-81ED-4DB2-BD59-A6C34878D82A}">
                    <a16:rowId xmlns:a16="http://schemas.microsoft.com/office/drawing/2014/main" val="697754280"/>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Schneider Electric SE</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Industrials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3,2</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2,7</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-0,5</a:t>
                      </a:r>
                    </a:p>
                  </a:txBody>
                  <a:tcPr marL="68580" marT="18415" marB="18415" anchor="ctr">
                    <a:solidFill>
                      <a:srgbClr val="D2CEDC"/>
                    </a:solidFill>
                  </a:tcPr>
                </a:tc>
                <a:extLst>
                  <a:ext uri="{0D108BD9-81ED-4DB2-BD59-A6C34878D82A}">
                    <a16:rowId xmlns:a16="http://schemas.microsoft.com/office/drawing/2014/main" val="2443016610"/>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Broadcom Inc.</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Technology</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2,7</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2,6</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-0,1</a:t>
                      </a:r>
                    </a:p>
                  </a:txBody>
                  <a:tcPr marL="68580" marT="18415" marB="18415" anchor="ctr">
                    <a:solidFill>
                      <a:srgbClr val="DCDCDC"/>
                    </a:solidFill>
                  </a:tcPr>
                </a:tc>
                <a:extLst>
                  <a:ext uri="{0D108BD9-81ED-4DB2-BD59-A6C34878D82A}">
                    <a16:rowId xmlns:a16="http://schemas.microsoft.com/office/drawing/2014/main" val="3259924297"/>
                  </a:ext>
                </a:extLst>
              </a:tr>
              <a:tr h="217419">
                <a:tc>
                  <a:txBody>
                    <a:bodyPr/>
                    <a:lstStyle/>
                    <a:p>
                      <a:r>
                        <a:rPr lang="en-CA" sz="900" b="1" dirty="0">
                          <a:solidFill>
                            <a:schemeClr val="tx1"/>
                          </a:solidFill>
                          <a:effectLst/>
                          <a:latin typeface="Montserrat" pitchFamily="2" charset="77"/>
                        </a:rPr>
                        <a:t>Microsoft Corporation</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Technology</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3,8</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2,6</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-1,2</a:t>
                      </a:r>
                    </a:p>
                  </a:txBody>
                  <a:tcPr marL="68580" marT="18415" marB="18415" anchor="ctr">
                    <a:solidFill>
                      <a:srgbClr val="D2CEDC"/>
                    </a:solidFill>
                  </a:tcPr>
                </a:tc>
                <a:extLst>
                  <a:ext uri="{0D108BD9-81ED-4DB2-BD59-A6C34878D82A}">
                    <a16:rowId xmlns:a16="http://schemas.microsoft.com/office/drawing/2014/main" val="3050574549"/>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Fluence Energy</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Utilities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1,6</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2,0</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+0,4</a:t>
                      </a:r>
                    </a:p>
                  </a:txBody>
                  <a:tcPr marL="68580" marT="18415" marB="18415" anchor="ctr">
                    <a:solidFill>
                      <a:srgbClr val="DCDCDC"/>
                    </a:solidFill>
                  </a:tcPr>
                </a:tc>
                <a:extLst>
                  <a:ext uri="{0D108BD9-81ED-4DB2-BD59-A6C34878D82A}">
                    <a16:rowId xmlns:a16="http://schemas.microsoft.com/office/drawing/2014/main" val="932536624"/>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Applied Materials</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Technology</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1,3</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2,0</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+0,7</a:t>
                      </a:r>
                    </a:p>
                  </a:txBody>
                  <a:tcPr marL="68580" marT="18415" marB="18415" anchor="ctr">
                    <a:solidFill>
                      <a:srgbClr val="D2CEDC"/>
                    </a:solidFill>
                  </a:tcPr>
                </a:tc>
                <a:extLst>
                  <a:ext uri="{0D108BD9-81ED-4DB2-BD59-A6C34878D82A}">
                    <a16:rowId xmlns:a16="http://schemas.microsoft.com/office/drawing/2014/main" val="3438794223"/>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Goldman Sachs</a:t>
                      </a:r>
                    </a:p>
                  </a:txBody>
                  <a:tcPr marL="0" marR="28575">
                    <a:solidFill>
                      <a:srgbClr val="DCDCDC"/>
                    </a:solidFill>
                  </a:tcPr>
                </a:tc>
                <a:tc>
                  <a:txBody>
                    <a:bodyPr/>
                    <a:lstStyle/>
                    <a:p>
                      <a:pPr>
                        <a:lnSpc>
                          <a:spcPct val="107000"/>
                        </a:lnSpc>
                        <a:spcAft>
                          <a:spcPts val="800"/>
                        </a:spcAft>
                      </a:pPr>
                      <a:r>
                        <a:rPr lang="fr-CA" sz="900" b="0" kern="1200" dirty="0">
                          <a:solidFill>
                            <a:schemeClr val="tx1">
                              <a:lumMod val="95000"/>
                              <a:lumOff val="5000"/>
                            </a:schemeClr>
                          </a:solidFill>
                          <a:effectLst/>
                          <a:latin typeface="Montserrat" panose="00000500000000000000" pitchFamily="2" charset="0"/>
                        </a:rPr>
                        <a:t>Financial Services</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1,8</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1,8</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extLst>
                  <a:ext uri="{0D108BD9-81ED-4DB2-BD59-A6C34878D82A}">
                    <a16:rowId xmlns:a16="http://schemas.microsoft.com/office/drawing/2014/main" val="4204931468"/>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Danaher Corp.</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rPr>
                        <a:t>Healthcare</a:t>
                      </a:r>
                      <a:endParaRPr lang="fr-CA" sz="900" kern="1200" dirty="0">
                        <a:solidFill>
                          <a:schemeClr val="dk1"/>
                        </a:solidFill>
                        <a:latin typeface="Montserrat" panose="00000500000000000000" pitchFamily="2" charset="0"/>
                        <a:ea typeface="+mn-ea"/>
                        <a:cs typeface="+mn-cs"/>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2,4</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1,8</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-0,6</a:t>
                      </a:r>
                    </a:p>
                  </a:txBody>
                  <a:tcPr marL="68580" marT="18415" marB="18415" anchor="ctr">
                    <a:solidFill>
                      <a:srgbClr val="D2CEDC"/>
                    </a:solidFill>
                  </a:tcPr>
                </a:tc>
                <a:extLst>
                  <a:ext uri="{0D108BD9-81ED-4DB2-BD59-A6C34878D82A}">
                    <a16:rowId xmlns:a16="http://schemas.microsoft.com/office/drawing/2014/main" val="1560962905"/>
                  </a:ext>
                </a:extLst>
              </a:tr>
              <a:tr h="168498">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fi-FI" sz="900" b="1" dirty="0">
                          <a:solidFill>
                            <a:schemeClr val="tx1"/>
                          </a:solidFill>
                          <a:effectLst/>
                          <a:latin typeface="Montserrat" pitchFamily="2" charset="77"/>
                        </a:rPr>
                        <a:t>Onto Innovation</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Technology</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0,7</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1,7</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+1,0</a:t>
                      </a:r>
                    </a:p>
                  </a:txBody>
                  <a:tcPr marL="68580" marT="18415" marB="18415" anchor="ctr">
                    <a:solidFill>
                      <a:srgbClr val="DCDCDC"/>
                    </a:solidFill>
                  </a:tcPr>
                </a:tc>
                <a:extLst>
                  <a:ext uri="{0D108BD9-81ED-4DB2-BD59-A6C34878D82A}">
                    <a16:rowId xmlns:a16="http://schemas.microsoft.com/office/drawing/2014/main" val="4157316759"/>
                  </a:ext>
                </a:extLst>
              </a:tr>
              <a:tr h="201011">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Bloom Energy</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Industrials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1,0</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1,7</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+0,7</a:t>
                      </a:r>
                    </a:p>
                  </a:txBody>
                  <a:tcPr marL="68580" marT="18415" marB="18415" anchor="ctr">
                    <a:solidFill>
                      <a:srgbClr val="D2CEDC"/>
                    </a:solidFill>
                  </a:tcPr>
                </a:tc>
                <a:extLst>
                  <a:ext uri="{0D108BD9-81ED-4DB2-BD59-A6C34878D82A}">
                    <a16:rowId xmlns:a16="http://schemas.microsoft.com/office/drawing/2014/main" val="4227854799"/>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Samsung Electronics</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Technology</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1,5</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1,5</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extLst>
                  <a:ext uri="{0D108BD9-81ED-4DB2-BD59-A6C34878D82A}">
                    <a16:rowId xmlns:a16="http://schemas.microsoft.com/office/drawing/2014/main" val="2238301223"/>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err="1">
                          <a:solidFill>
                            <a:schemeClr val="tx1"/>
                          </a:solidFill>
                          <a:effectLst/>
                          <a:latin typeface="Montserrat" pitchFamily="2" charset="77"/>
                        </a:rPr>
                        <a:t>Mercadolibre</a:t>
                      </a:r>
                      <a:r>
                        <a:rPr lang="en-CA" sz="900" b="1" dirty="0">
                          <a:solidFill>
                            <a:schemeClr val="tx1"/>
                          </a:solidFill>
                          <a:effectLst/>
                          <a:latin typeface="Montserrat" pitchFamily="2" charset="77"/>
                        </a:rPr>
                        <a:t> Inc.</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Consumer </a:t>
                      </a:r>
                      <a:r>
                        <a:rPr lang="fr-CA" sz="900" b="0" kern="1200" dirty="0" err="1">
                          <a:solidFill>
                            <a:schemeClr val="tx1">
                              <a:lumMod val="95000"/>
                              <a:lumOff val="5000"/>
                            </a:schemeClr>
                          </a:solidFill>
                          <a:effectLst/>
                          <a:latin typeface="Montserrat" panose="00000500000000000000" pitchFamily="2" charset="0"/>
                        </a:rPr>
                        <a:t>Cyclical</a:t>
                      </a:r>
                      <a:endParaRPr lang="fr-CA" sz="900" b="0" kern="1200" dirty="0">
                        <a:solidFill>
                          <a:schemeClr val="tx1">
                            <a:lumMod val="95000"/>
                            <a:lumOff val="5000"/>
                          </a:schemeClr>
                        </a:solidFill>
                        <a:effectLst/>
                        <a:latin typeface="Montserrat" panose="00000500000000000000" pitchFamily="2" charset="0"/>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1,6</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1,5</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-0,1</a:t>
                      </a:r>
                    </a:p>
                  </a:txBody>
                  <a:tcPr marL="68580" marT="18415" marB="18415" anchor="ctr">
                    <a:solidFill>
                      <a:srgbClr val="D2CEDC"/>
                    </a:solidFill>
                  </a:tcPr>
                </a:tc>
                <a:extLst>
                  <a:ext uri="{0D108BD9-81ED-4DB2-BD59-A6C34878D82A}">
                    <a16:rowId xmlns:a16="http://schemas.microsoft.com/office/drawing/2014/main" val="1259100947"/>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err="1">
                          <a:solidFill>
                            <a:schemeClr val="tx1"/>
                          </a:solidFill>
                          <a:effectLst/>
                          <a:latin typeface="Montserrat" pitchFamily="2" charset="77"/>
                        </a:rPr>
                        <a:t>Thermo</a:t>
                      </a:r>
                      <a:r>
                        <a:rPr lang="en-CA" sz="900" b="1" dirty="0">
                          <a:solidFill>
                            <a:schemeClr val="tx1"/>
                          </a:solidFill>
                          <a:effectLst/>
                          <a:latin typeface="Montserrat" pitchFamily="2" charset="77"/>
                        </a:rPr>
                        <a:t> Fisher Scientific</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Healthcare</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2,0</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1,5</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+0,5</a:t>
                      </a:r>
                    </a:p>
                  </a:txBody>
                  <a:tcPr marL="68580" marT="18415" marB="18415" anchor="ctr">
                    <a:solidFill>
                      <a:srgbClr val="DCDCDC"/>
                    </a:solidFill>
                  </a:tcPr>
                </a:tc>
                <a:extLst>
                  <a:ext uri="{0D108BD9-81ED-4DB2-BD59-A6C34878D82A}">
                    <a16:rowId xmlns:a16="http://schemas.microsoft.com/office/drawing/2014/main" val="2799469746"/>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Siemens AG</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Industrials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1,3</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1,4</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+0,1</a:t>
                      </a:r>
                    </a:p>
                  </a:txBody>
                  <a:tcPr marL="68580" marT="18415" marB="18415" anchor="ctr">
                    <a:solidFill>
                      <a:srgbClr val="D2CEDC"/>
                    </a:solidFill>
                  </a:tcPr>
                </a:tc>
                <a:extLst>
                  <a:ext uri="{0D108BD9-81ED-4DB2-BD59-A6C34878D82A}">
                    <a16:rowId xmlns:a16="http://schemas.microsoft.com/office/drawing/2014/main" val="3533644077"/>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Altus Power Inc.</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Utilities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0,8</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1,2</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+0,4</a:t>
                      </a:r>
                    </a:p>
                  </a:txBody>
                  <a:tcPr marL="68580" marT="18415" marB="18415" anchor="ctr">
                    <a:solidFill>
                      <a:srgbClr val="DCDCDC"/>
                    </a:solidFill>
                  </a:tcPr>
                </a:tc>
                <a:extLst>
                  <a:ext uri="{0D108BD9-81ED-4DB2-BD59-A6C34878D82A}">
                    <a16:rowId xmlns:a16="http://schemas.microsoft.com/office/drawing/2014/main" val="3448284227"/>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Terex Corp</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Industrials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0,8</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1,0</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+0,2</a:t>
                      </a:r>
                    </a:p>
                  </a:txBody>
                  <a:tcPr marL="68580" marT="18415" marB="18415" anchor="ctr">
                    <a:solidFill>
                      <a:srgbClr val="D2CEDC"/>
                    </a:solidFill>
                  </a:tcPr>
                </a:tc>
                <a:extLst>
                  <a:ext uri="{0D108BD9-81ED-4DB2-BD59-A6C34878D82A}">
                    <a16:rowId xmlns:a16="http://schemas.microsoft.com/office/drawing/2014/main" val="1556808939"/>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fi-FI" sz="900" b="1" dirty="0">
                          <a:solidFill>
                            <a:schemeClr val="tx1"/>
                          </a:solidFill>
                          <a:effectLst/>
                          <a:latin typeface="Montserrat" pitchFamily="2" charset="77"/>
                        </a:rPr>
                        <a:t>nVent Electric PLC</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Industrials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0,6</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1,0</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+0,4</a:t>
                      </a:r>
                    </a:p>
                  </a:txBody>
                  <a:tcPr marL="68580" marT="18415" marB="18415" anchor="ctr">
                    <a:solidFill>
                      <a:srgbClr val="DCDCDC"/>
                    </a:solidFill>
                  </a:tcPr>
                </a:tc>
                <a:extLst>
                  <a:ext uri="{0D108BD9-81ED-4DB2-BD59-A6C34878D82A}">
                    <a16:rowId xmlns:a16="http://schemas.microsoft.com/office/drawing/2014/main" val="3675343677"/>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err="1">
                          <a:solidFill>
                            <a:schemeClr val="tx1"/>
                          </a:solidFill>
                          <a:effectLst/>
                          <a:latin typeface="Montserrat" pitchFamily="2" charset="77"/>
                        </a:rPr>
                        <a:t>Everus</a:t>
                      </a:r>
                      <a:r>
                        <a:rPr lang="en-CA" sz="900" b="1" dirty="0">
                          <a:solidFill>
                            <a:schemeClr val="tx1"/>
                          </a:solidFill>
                          <a:effectLst/>
                          <a:latin typeface="Montserrat" pitchFamily="2" charset="77"/>
                        </a:rPr>
                        <a:t> Construction Group</a:t>
                      </a:r>
                    </a:p>
                  </a:txBody>
                  <a:tcPr marL="0" marR="28575">
                    <a:solidFill>
                      <a:srgbClr val="D2CE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Industrials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0,5</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+0,5</a:t>
                      </a:r>
                    </a:p>
                  </a:txBody>
                  <a:tcPr marL="68580" marT="18415" marB="18415" anchor="ctr">
                    <a:solidFill>
                      <a:srgbClr val="D2CEDC"/>
                    </a:solidFill>
                  </a:tcPr>
                </a:tc>
                <a:extLst>
                  <a:ext uri="{0D108BD9-81ED-4DB2-BD59-A6C34878D82A}">
                    <a16:rowId xmlns:a16="http://schemas.microsoft.com/office/drawing/2014/main" val="1805986239"/>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Tencent Holdings</a:t>
                      </a:r>
                    </a:p>
                  </a:txBody>
                  <a:tcPr marL="0" marR="28575">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Technology</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1,8</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-1,8</a:t>
                      </a:r>
                    </a:p>
                  </a:txBody>
                  <a:tcPr marL="68580" marT="18415" marB="18415" anchor="ctr">
                    <a:solidFill>
                      <a:srgbClr val="DCDCDC"/>
                    </a:solidFill>
                  </a:tcPr>
                </a:tc>
                <a:extLst>
                  <a:ext uri="{0D108BD9-81ED-4DB2-BD59-A6C34878D82A}">
                    <a16:rowId xmlns:a16="http://schemas.microsoft.com/office/drawing/2014/main" val="874725339"/>
                  </a:ext>
                </a:extLst>
              </a:tr>
              <a:tr h="217419">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CA" sz="900" b="1" dirty="0">
                          <a:solidFill>
                            <a:schemeClr val="tx1"/>
                          </a:solidFill>
                          <a:effectLst/>
                          <a:latin typeface="Montserrat" pitchFamily="2" charset="77"/>
                        </a:rPr>
                        <a:t>MDU </a:t>
                      </a:r>
                      <a:r>
                        <a:rPr lang="en-CA" sz="900" b="1" dirty="0" err="1">
                          <a:solidFill>
                            <a:schemeClr val="tx1"/>
                          </a:solidFill>
                          <a:effectLst/>
                          <a:latin typeface="Montserrat" pitchFamily="2" charset="77"/>
                        </a:rPr>
                        <a:t>Ressources</a:t>
                      </a:r>
                      <a:endParaRPr lang="en-CA" sz="900" b="1" dirty="0">
                        <a:solidFill>
                          <a:schemeClr val="tx1"/>
                        </a:solidFill>
                        <a:effectLst/>
                        <a:latin typeface="Montserrat" pitchFamily="2" charset="77"/>
                      </a:endParaRPr>
                    </a:p>
                  </a:txBody>
                  <a:tcPr marL="0" marR="28575">
                    <a:solidFill>
                      <a:srgbClr val="D2CEDC"/>
                    </a:solidFill>
                  </a:tcPr>
                </a:tc>
                <a:tc>
                  <a:txBody>
                    <a:bodyPr/>
                    <a:lstStyle/>
                    <a:p>
                      <a:pPr marL="0" marR="0" lvl="0" indent="0" algn="l" defTabSz="1005840" rtl="0" eaLnBrk="1" fontAlgn="auto" latinLnBrk="0" hangingPunct="1">
                        <a:lnSpc>
                          <a:spcPct val="107000"/>
                        </a:lnSpc>
                        <a:spcBef>
                          <a:spcPts val="300"/>
                        </a:spcBef>
                        <a:spcAft>
                          <a:spcPts val="300"/>
                        </a:spcAft>
                        <a:buClrTx/>
                        <a:buSzTx/>
                        <a:buFontTx/>
                        <a:buNone/>
                        <a:tabLst/>
                        <a:defRPr/>
                      </a:pPr>
                      <a:r>
                        <a:rPr lang="fr-CA" sz="900" b="0" kern="1200" dirty="0">
                          <a:solidFill>
                            <a:schemeClr val="tx1">
                              <a:lumMod val="95000"/>
                              <a:lumOff val="5000"/>
                            </a:schemeClr>
                          </a:solidFill>
                          <a:effectLst/>
                          <a:latin typeface="Montserrat" panose="00000500000000000000" pitchFamily="2" charset="0"/>
                        </a:rPr>
                        <a:t>Utilities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0,7</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2CEDC"/>
                    </a:solidFill>
                  </a:tcPr>
                </a:tc>
                <a:tc>
                  <a:txBody>
                    <a:bodyPr/>
                    <a:lstStyle/>
                    <a:p>
                      <a:pPr marL="0" marR="0" algn="ctr" defTabSz="1005840" rtl="0" eaLnBrk="1" latinLnBrk="0" hangingPunct="1">
                        <a:lnSpc>
                          <a:spcPct val="107000"/>
                        </a:lnSpc>
                        <a:spcBef>
                          <a:spcPts val="300"/>
                        </a:spcBef>
                        <a:spcAft>
                          <a:spcPts val="300"/>
                        </a:spcAft>
                      </a:pPr>
                      <a:r>
                        <a:rPr lang="fr-CA" sz="900" b="0" kern="1200">
                          <a:solidFill>
                            <a:schemeClr val="tx1">
                              <a:lumMod val="95000"/>
                              <a:lumOff val="5000"/>
                            </a:schemeClr>
                          </a:solidFill>
                          <a:effectLst/>
                          <a:latin typeface="Montserrat" panose="00000500000000000000" pitchFamily="2" charset="0"/>
                          <a:ea typeface="Aptos" panose="020B0004020202020204" pitchFamily="34" charset="0"/>
                          <a:cs typeface="Calibri"/>
                        </a:rPr>
                        <a:t>-0,7</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2CEDC"/>
                    </a:solidFill>
                  </a:tcPr>
                </a:tc>
                <a:extLst>
                  <a:ext uri="{0D108BD9-81ED-4DB2-BD59-A6C34878D82A}">
                    <a16:rowId xmlns:a16="http://schemas.microsoft.com/office/drawing/2014/main" val="1096939498"/>
                  </a:ext>
                </a:extLst>
              </a:tr>
            </a:tbl>
          </a:graphicData>
        </a:graphic>
      </p:graphicFrame>
      <p:sp>
        <p:nvSpPr>
          <p:cNvPr id="9" name="TextBox 8">
            <a:extLst>
              <a:ext uri="{FF2B5EF4-FFF2-40B4-BE49-F238E27FC236}">
                <a16:creationId xmlns:a16="http://schemas.microsoft.com/office/drawing/2014/main" id="{D9C80AD7-160F-B4D7-0087-E476DAD6D8EC}"/>
              </a:ext>
            </a:extLst>
          </p:cNvPr>
          <p:cNvSpPr txBox="1"/>
          <p:nvPr>
            <p:custDataLst>
              <p:tags r:id="rId3"/>
            </p:custDataLst>
          </p:nvPr>
        </p:nvSpPr>
        <p:spPr>
          <a:xfrm>
            <a:off x="6796937" y="1481963"/>
            <a:ext cx="2862680" cy="5372881"/>
          </a:xfrm>
          <a:prstGeom prst="rect">
            <a:avLst/>
          </a:prstGeom>
          <a:noFill/>
        </p:spPr>
        <p:txBody>
          <a:bodyPr wrap="square" lIns="0" tIns="0" rIns="0" bIns="0" anchor="t">
            <a:spAutoFit/>
          </a:bodyPr>
          <a:lstStyle/>
          <a:p>
            <a:pPr marL="7620" lvl="3" algn="just">
              <a:lnSpc>
                <a:spcPts val="1400"/>
              </a:lnSpc>
            </a:pPr>
            <a:r>
              <a:rPr lang="fr-FR" sz="1000" b="1" dirty="0">
                <a:latin typeface="Montserrat"/>
              </a:rPr>
              <a:t>Highlights</a:t>
            </a:r>
          </a:p>
          <a:p>
            <a:pPr marL="7620" lvl="3" algn="just">
              <a:lnSpc>
                <a:spcPts val="1400"/>
              </a:lnSpc>
            </a:pPr>
            <a:r>
              <a:rPr lang="fr-FR" sz="1000" dirty="0" err="1">
                <a:latin typeface="Montserrat"/>
              </a:rPr>
              <a:t>Equity</a:t>
            </a:r>
            <a:r>
              <a:rPr lang="fr-FR" sz="1000" dirty="0">
                <a:latin typeface="Montserrat"/>
              </a:rPr>
              <a:t> performance : 	36,9%</a:t>
            </a:r>
          </a:p>
          <a:p>
            <a:pPr marL="7620" lvl="3" algn="just">
              <a:lnSpc>
                <a:spcPts val="1400"/>
              </a:lnSpc>
            </a:pPr>
            <a:r>
              <a:rPr lang="fr-FR" sz="1000" dirty="0">
                <a:latin typeface="Montserrat"/>
              </a:rPr>
              <a:t>ACWI TR CAD : 		28,1 %</a:t>
            </a:r>
          </a:p>
          <a:p>
            <a:pPr marL="7620" lvl="3" algn="just">
              <a:lnSpc>
                <a:spcPts val="1400"/>
              </a:lnSpc>
            </a:pPr>
            <a:r>
              <a:rPr lang="fr-FR" sz="1000" dirty="0">
                <a:latin typeface="Montserrat"/>
              </a:rPr>
              <a:t>ACWI TR USD :		18,0%</a:t>
            </a:r>
          </a:p>
          <a:p>
            <a:pPr marL="7620" lvl="3" algn="just">
              <a:lnSpc>
                <a:spcPts val="1400"/>
              </a:lnSpc>
            </a:pPr>
            <a:r>
              <a:rPr lang="fr-FR" sz="1000" dirty="0">
                <a:latin typeface="Montserrat"/>
              </a:rPr>
              <a:t>ACWI </a:t>
            </a:r>
            <a:r>
              <a:rPr lang="fr-FR" sz="1000" dirty="0" err="1">
                <a:latin typeface="Montserrat"/>
              </a:rPr>
              <a:t>Equal</a:t>
            </a:r>
            <a:r>
              <a:rPr lang="fr-FR" sz="1000" dirty="0">
                <a:latin typeface="Montserrat"/>
              </a:rPr>
              <a:t> </a:t>
            </a:r>
            <a:r>
              <a:rPr lang="fr-FR" sz="1000" dirty="0" err="1">
                <a:latin typeface="Montserrat"/>
              </a:rPr>
              <a:t>Weight</a:t>
            </a:r>
            <a:r>
              <a:rPr lang="fr-FR" sz="1000" dirty="0">
                <a:latin typeface="Montserrat"/>
              </a:rPr>
              <a:t> USD : 	5,8%</a:t>
            </a:r>
          </a:p>
          <a:p>
            <a:pPr marL="7620" lvl="3" algn="just">
              <a:lnSpc>
                <a:spcPts val="1400"/>
              </a:lnSpc>
            </a:pPr>
            <a:endParaRPr lang="fr-FR" sz="1000" dirty="0">
              <a:latin typeface="Montserrat"/>
            </a:endParaRPr>
          </a:p>
          <a:p>
            <a:pPr marL="7620" lvl="3" algn="just">
              <a:lnSpc>
                <a:spcPts val="1400"/>
              </a:lnSpc>
            </a:pPr>
            <a:r>
              <a:rPr lang="fr-FR" sz="1000" b="1" dirty="0">
                <a:latin typeface="Montserrat"/>
              </a:rPr>
              <a:t>Top 3			Perfo		</a:t>
            </a:r>
            <a:r>
              <a:rPr lang="fr-FR" sz="1000" b="1" dirty="0" err="1">
                <a:latin typeface="Montserrat"/>
              </a:rPr>
              <a:t>Contri</a:t>
            </a:r>
            <a:r>
              <a:rPr lang="fr-FR" sz="1000" b="1" dirty="0">
                <a:latin typeface="Montserrat"/>
              </a:rPr>
              <a:t>.</a:t>
            </a:r>
          </a:p>
          <a:p>
            <a:pPr marL="7620" lvl="3" algn="just">
              <a:lnSpc>
                <a:spcPts val="1400"/>
              </a:lnSpc>
            </a:pPr>
            <a:r>
              <a:rPr lang="fr-FR" sz="1000" dirty="0" err="1">
                <a:latin typeface="Montserrat"/>
              </a:rPr>
              <a:t>Broadcom</a:t>
            </a:r>
            <a:r>
              <a:rPr lang="fr-FR" sz="1000" dirty="0">
                <a:latin typeface="Montserrat"/>
              </a:rPr>
              <a:t>		151 %		2,3 %</a:t>
            </a:r>
          </a:p>
          <a:p>
            <a:pPr marL="7620" lvl="3" algn="just">
              <a:lnSpc>
                <a:spcPts val="1400"/>
              </a:lnSpc>
            </a:pPr>
            <a:r>
              <a:rPr lang="fr-FR" sz="1000" dirty="0">
                <a:latin typeface="Montserrat"/>
              </a:rPr>
              <a:t>TSMC 			101 %		4,4 %</a:t>
            </a:r>
          </a:p>
          <a:p>
            <a:pPr marL="7620" lvl="3" algn="just">
              <a:lnSpc>
                <a:spcPts val="1400"/>
              </a:lnSpc>
            </a:pPr>
            <a:r>
              <a:rPr lang="fr-FR" sz="1000" dirty="0">
                <a:latin typeface="Montserrat"/>
              </a:rPr>
              <a:t>Bloom Energy	 81 %		1,7 % </a:t>
            </a:r>
          </a:p>
          <a:p>
            <a:pPr marL="7620" lvl="3" algn="just">
              <a:lnSpc>
                <a:spcPts val="1400"/>
              </a:lnSpc>
            </a:pPr>
            <a:endParaRPr lang="en-US" sz="1000" dirty="0">
              <a:latin typeface="Montserrat"/>
            </a:endParaRPr>
          </a:p>
          <a:p>
            <a:pPr marL="7620" lvl="3" algn="just">
              <a:lnSpc>
                <a:spcPts val="1400"/>
              </a:lnSpc>
            </a:pPr>
            <a:r>
              <a:rPr lang="en-US" sz="1000" dirty="0">
                <a:latin typeface="Montserrat"/>
              </a:rPr>
              <a:t>The apparent exceptional performance of 2024, based solely on capitalization-weighted stock market indices, can be misleading. Indeed, the overall market performance was driven by a limited number of stocks, such as Nvidia, whose value increased by 171% and which alone contributed 5.6% to the index's performance. The absence of such stocks in a portfolio would have significantly impacted its return. It is important to note that a significant portion of the stocks, one-third of the MSCI ACWI, actually recorded negative performance, and more than 58% underperformed the annual average. In this context, the outperformance of our portfolio, which did not include Nvidia, is all the more remarkable.</a:t>
            </a:r>
            <a:endParaRPr lang="fr-FR" sz="1000" dirty="0">
              <a:latin typeface="Montserrat"/>
            </a:endParaRPr>
          </a:p>
        </p:txBody>
      </p:sp>
      <p:sp>
        <p:nvSpPr>
          <p:cNvPr id="3" name="Slide Number Placeholder 4">
            <a:extLst>
              <a:ext uri="{FF2B5EF4-FFF2-40B4-BE49-F238E27FC236}">
                <a16:creationId xmlns:a16="http://schemas.microsoft.com/office/drawing/2014/main" id="{134A8E19-C6F5-B2FC-5DD0-F30E2225D3A0}"/>
              </a:ext>
            </a:extLst>
          </p:cNvPr>
          <p:cNvSpPr>
            <a:spLocks noGrp="1"/>
          </p:cNvSpPr>
          <p:nvPr>
            <p:ph type="sldNum" sz="quarter" idx="12"/>
            <p:custDataLst>
              <p:tags r:id="rId4"/>
            </p:custDataLst>
          </p:nvPr>
        </p:nvSpPr>
        <p:spPr>
          <a:xfrm>
            <a:off x="7200900" y="7406282"/>
            <a:ext cx="2263140" cy="123111"/>
          </a:xfrm>
        </p:spPr>
        <p:txBody>
          <a:bodyPr/>
          <a:lstStyle/>
          <a:p>
            <a:fld id="{E5F51E81-AAE7-994D-8540-B49F2D662D58}" type="slidenum">
              <a:rPr lang="en-US" smtClean="0"/>
              <a:pPr/>
              <a:t>5</a:t>
            </a:fld>
            <a:endParaRPr lang="en-US" dirty="0"/>
          </a:p>
        </p:txBody>
      </p:sp>
    </p:spTree>
    <p:extLst>
      <p:ext uri="{BB962C8B-B14F-4D97-AF65-F5344CB8AC3E}">
        <p14:creationId xmlns:p14="http://schemas.microsoft.com/office/powerpoint/2010/main" val="267072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DD603-8A8D-E386-8A7F-947C24A2687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FD839CA-0954-FC98-5B40-7C1C3F084964}"/>
              </a:ext>
            </a:extLst>
          </p:cNvPr>
          <p:cNvSpPr txBox="1"/>
          <p:nvPr>
            <p:custDataLst>
              <p:tags r:id="rId1"/>
            </p:custDataLst>
          </p:nvPr>
        </p:nvSpPr>
        <p:spPr>
          <a:xfrm>
            <a:off x="6796937" y="1481963"/>
            <a:ext cx="2862680" cy="4746236"/>
          </a:xfrm>
          <a:prstGeom prst="rect">
            <a:avLst/>
          </a:prstGeom>
          <a:noFill/>
        </p:spPr>
        <p:txBody>
          <a:bodyPr wrap="square" lIns="0" tIns="0" rIns="0" bIns="0" anchor="t">
            <a:spAutoFit/>
          </a:bodyPr>
          <a:lstStyle/>
          <a:p>
            <a:pPr marL="7620" lvl="3" algn="just">
              <a:lnSpc>
                <a:spcPts val="1400"/>
              </a:lnSpc>
              <a:spcAft>
                <a:spcPts val="700"/>
              </a:spcAft>
            </a:pPr>
            <a:r>
              <a:rPr lang="fr-FR" sz="1000" b="1" dirty="0">
                <a:latin typeface="Montserrat"/>
              </a:rPr>
              <a:t>Highlights</a:t>
            </a:r>
          </a:p>
          <a:p>
            <a:pPr marL="7620" lvl="3" algn="just">
              <a:lnSpc>
                <a:spcPts val="1400"/>
              </a:lnSpc>
              <a:spcAft>
                <a:spcPts val="700"/>
              </a:spcAft>
            </a:pPr>
            <a:r>
              <a:rPr lang="en-US" sz="1000" dirty="0" err="1">
                <a:latin typeface="Montserrat"/>
              </a:rPr>
              <a:t>Sabius</a:t>
            </a:r>
            <a:r>
              <a:rPr lang="en-US" sz="1000" dirty="0">
                <a:latin typeface="Montserrat"/>
              </a:rPr>
              <a:t>' weight in the top 3 performing sectors: 32.1% (vs benchmark 20.6%), Average sector performance: 36.1%</a:t>
            </a:r>
          </a:p>
          <a:p>
            <a:pPr marL="7620" lvl="3" algn="just">
              <a:lnSpc>
                <a:spcPts val="1400"/>
              </a:lnSpc>
              <a:spcAft>
                <a:spcPts val="700"/>
              </a:spcAft>
            </a:pPr>
            <a:r>
              <a:rPr lang="en-US" sz="1000" dirty="0" err="1">
                <a:latin typeface="Montserrat"/>
              </a:rPr>
              <a:t>Sabius</a:t>
            </a:r>
            <a:r>
              <a:rPr lang="en-US" sz="1000" dirty="0">
                <a:latin typeface="Montserrat"/>
              </a:rPr>
              <a:t>' weight in the 4 worst performing sectors: 10.3% (vs benchmark 19.1%), Average sector performance: -0.8%</a:t>
            </a:r>
          </a:p>
          <a:p>
            <a:pPr marL="7620" lvl="3" algn="just">
              <a:lnSpc>
                <a:spcPts val="1400"/>
              </a:lnSpc>
              <a:spcAft>
                <a:spcPts val="700"/>
              </a:spcAft>
            </a:pPr>
            <a:r>
              <a:rPr lang="en-US" sz="1000" dirty="0">
                <a:latin typeface="Montserrat"/>
              </a:rPr>
              <a:t>Positive observations in both cases; we successfully pivoted in the second half of the year towards the industrials and utilities sectors.</a:t>
            </a:r>
          </a:p>
          <a:p>
            <a:pPr marL="7620" lvl="3" algn="just">
              <a:lnSpc>
                <a:spcPts val="1400"/>
              </a:lnSpc>
              <a:spcAft>
                <a:spcPts val="700"/>
              </a:spcAft>
            </a:pPr>
            <a:r>
              <a:rPr lang="en-US" sz="1000" dirty="0">
                <a:latin typeface="Montserrat"/>
              </a:rPr>
              <a:t>No significant deviations in geographical region allocations. It should be noted that the weighting of US equities is at a historical high in the benchmark. This gap has been widening for years as US equities outperform the rest of the world (overweighting/technological superiority, American exceptionalism).</a:t>
            </a:r>
          </a:p>
          <a:p>
            <a:pPr marL="7620" lvl="3" algn="just">
              <a:lnSpc>
                <a:spcPts val="1400"/>
              </a:lnSpc>
              <a:spcAft>
                <a:spcPts val="700"/>
              </a:spcAft>
            </a:pPr>
            <a:r>
              <a:rPr lang="en-US" sz="1000" dirty="0">
                <a:latin typeface="Montserrat"/>
              </a:rPr>
              <a:t>Since mid-year, we have increased our positions in small and mega-cap stocks where we find undervalued opportunities. Otherwise, our bias towards high-quality mega-cap stocks remains.</a:t>
            </a:r>
            <a:endParaRPr lang="en-US" dirty="0"/>
          </a:p>
        </p:txBody>
      </p:sp>
      <p:sp>
        <p:nvSpPr>
          <p:cNvPr id="2" name="Title 1">
            <a:extLst>
              <a:ext uri="{FF2B5EF4-FFF2-40B4-BE49-F238E27FC236}">
                <a16:creationId xmlns:a16="http://schemas.microsoft.com/office/drawing/2014/main" id="{E9857636-BA07-240F-C6D2-B6418202797E}"/>
              </a:ext>
            </a:extLst>
          </p:cNvPr>
          <p:cNvSpPr>
            <a:spLocks noGrp="1"/>
          </p:cNvSpPr>
          <p:nvPr>
            <p:ph type="title"/>
            <p:custDataLst>
              <p:tags r:id="rId2"/>
            </p:custDataLst>
          </p:nvPr>
        </p:nvSpPr>
        <p:spPr>
          <a:xfrm>
            <a:off x="594359" y="854685"/>
            <a:ext cx="8869680" cy="332399"/>
          </a:xfrm>
        </p:spPr>
        <p:txBody>
          <a:bodyPr/>
          <a:lstStyle/>
          <a:p>
            <a:r>
              <a:rPr lang="en-US" cap="all" dirty="0"/>
              <a:t>Allocation of Publicly Traded Shares</a:t>
            </a:r>
          </a:p>
        </p:txBody>
      </p:sp>
      <p:sp>
        <p:nvSpPr>
          <p:cNvPr id="15" name="Content Placeholder 8">
            <a:extLst>
              <a:ext uri="{FF2B5EF4-FFF2-40B4-BE49-F238E27FC236}">
                <a16:creationId xmlns:a16="http://schemas.microsoft.com/office/drawing/2014/main" id="{E0D41D6B-5B53-C3E7-754E-4AC4ED7F04F7}"/>
              </a:ext>
            </a:extLst>
          </p:cNvPr>
          <p:cNvSpPr txBox="1">
            <a:spLocks/>
          </p:cNvSpPr>
          <p:nvPr>
            <p:custDataLst>
              <p:tags r:id="rId3"/>
            </p:custDataLst>
          </p:nvPr>
        </p:nvSpPr>
        <p:spPr>
          <a:xfrm>
            <a:off x="616046" y="4440788"/>
            <a:ext cx="2798064" cy="205056"/>
          </a:xfrm>
          <a:prstGeom prst="rect">
            <a:avLst/>
          </a:prstGeom>
        </p:spPr>
        <p:txBody>
          <a:bodyPr vert="horz" wrap="square" lIns="0" tIns="0" rIns="0" bIns="0" numCol="1" spcCol="237744" rtlCol="0">
            <a:spAutoFit/>
          </a:bodyPr>
          <a:lstStyle>
            <a:lvl1pPr marL="0" indent="0" algn="l" defTabSz="1005840" rtl="0" eaLnBrk="1" latinLnBrk="0" hangingPunct="1">
              <a:lnSpc>
                <a:spcPts val="1700"/>
              </a:lnSpc>
              <a:spcBef>
                <a:spcPts val="0"/>
              </a:spcBef>
              <a:spcAft>
                <a:spcPts val="450"/>
              </a:spcAft>
              <a:buFont typeface="Arial" panose="020B0604020202020204" pitchFamily="34" charset="0"/>
              <a:buNone/>
              <a:tabLst/>
              <a:defRPr sz="1200" b="1" i="0" kern="1200">
                <a:solidFill>
                  <a:schemeClr val="tx1"/>
                </a:solidFill>
                <a:latin typeface="Georgia" panose="02040502050405020303" pitchFamily="18" charset="0"/>
                <a:ea typeface="+mn-ea"/>
                <a:cs typeface="+mn-cs"/>
              </a:defRPr>
            </a:lvl1pPr>
            <a:lvl2pPr marL="0" indent="0" algn="l" defTabSz="1005840" rtl="0" eaLnBrk="1" latinLnBrk="0" hangingPunct="1">
              <a:lnSpc>
                <a:spcPts val="1400"/>
              </a:lnSpc>
              <a:spcBef>
                <a:spcPts val="0"/>
              </a:spcBef>
              <a:spcAft>
                <a:spcPts val="600"/>
              </a:spcAft>
              <a:buFont typeface="Arial" panose="020B0604020202020204" pitchFamily="34" charset="0"/>
              <a:buNone/>
              <a:tabLst/>
              <a:defRPr sz="1000" b="1" i="0" kern="1200">
                <a:solidFill>
                  <a:schemeClr val="tx1"/>
                </a:solidFill>
                <a:latin typeface="Montserrat" pitchFamily="2" charset="77"/>
                <a:ea typeface="+mn-ea"/>
                <a:cs typeface="+mn-cs"/>
              </a:defRPr>
            </a:lvl2pPr>
            <a:lvl3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3pPr>
            <a:lvl4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4pPr>
            <a:lvl5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lumMod val="50000"/>
                    <a:lumOff val="50000"/>
                  </a:schemeClr>
                </a:solidFill>
                <a:latin typeface="Montserrat" pitchFamily="2"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fr-CA" sz="1400" dirty="0">
                <a:solidFill>
                  <a:schemeClr val="accent1"/>
                </a:solidFill>
              </a:rPr>
              <a:t>Geographic Breakdown</a:t>
            </a:r>
          </a:p>
        </p:txBody>
      </p:sp>
      <p:sp>
        <p:nvSpPr>
          <p:cNvPr id="53" name="Content Placeholder 8">
            <a:extLst>
              <a:ext uri="{FF2B5EF4-FFF2-40B4-BE49-F238E27FC236}">
                <a16:creationId xmlns:a16="http://schemas.microsoft.com/office/drawing/2014/main" id="{AA9902C4-E661-D45C-815A-CF9BC1361C5A}"/>
              </a:ext>
            </a:extLst>
          </p:cNvPr>
          <p:cNvSpPr txBox="1">
            <a:spLocks/>
          </p:cNvSpPr>
          <p:nvPr>
            <p:custDataLst>
              <p:tags r:id="rId4"/>
            </p:custDataLst>
          </p:nvPr>
        </p:nvSpPr>
        <p:spPr>
          <a:xfrm>
            <a:off x="605030" y="1408785"/>
            <a:ext cx="2798064" cy="205056"/>
          </a:xfrm>
          <a:prstGeom prst="rect">
            <a:avLst/>
          </a:prstGeom>
        </p:spPr>
        <p:txBody>
          <a:bodyPr vert="horz" wrap="square" lIns="0" tIns="0" rIns="0" bIns="0" numCol="1" spcCol="237744" rtlCol="0">
            <a:spAutoFit/>
          </a:bodyPr>
          <a:lstStyle>
            <a:lvl1pPr marL="0" indent="0" algn="l" defTabSz="1005840" rtl="0" eaLnBrk="1" latinLnBrk="0" hangingPunct="1">
              <a:lnSpc>
                <a:spcPts val="1700"/>
              </a:lnSpc>
              <a:spcBef>
                <a:spcPts val="0"/>
              </a:spcBef>
              <a:spcAft>
                <a:spcPts val="450"/>
              </a:spcAft>
              <a:buFont typeface="Arial" panose="020B0604020202020204" pitchFamily="34" charset="0"/>
              <a:buNone/>
              <a:tabLst/>
              <a:defRPr sz="1200" b="1" i="0" kern="1200">
                <a:solidFill>
                  <a:schemeClr val="tx1"/>
                </a:solidFill>
                <a:latin typeface="Georgia" panose="02040502050405020303" pitchFamily="18" charset="0"/>
                <a:ea typeface="+mn-ea"/>
                <a:cs typeface="+mn-cs"/>
              </a:defRPr>
            </a:lvl1pPr>
            <a:lvl2pPr marL="0" indent="0" algn="l" defTabSz="1005840" rtl="0" eaLnBrk="1" latinLnBrk="0" hangingPunct="1">
              <a:lnSpc>
                <a:spcPts val="1400"/>
              </a:lnSpc>
              <a:spcBef>
                <a:spcPts val="0"/>
              </a:spcBef>
              <a:spcAft>
                <a:spcPts val="600"/>
              </a:spcAft>
              <a:buFont typeface="Arial" panose="020B0604020202020204" pitchFamily="34" charset="0"/>
              <a:buNone/>
              <a:tabLst/>
              <a:defRPr sz="1000" b="1" i="0" kern="1200">
                <a:solidFill>
                  <a:schemeClr val="tx1"/>
                </a:solidFill>
                <a:latin typeface="Montserrat" pitchFamily="2" charset="77"/>
                <a:ea typeface="+mn-ea"/>
                <a:cs typeface="+mn-cs"/>
              </a:defRPr>
            </a:lvl2pPr>
            <a:lvl3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3pPr>
            <a:lvl4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4pPr>
            <a:lvl5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lumMod val="50000"/>
                    <a:lumOff val="50000"/>
                  </a:schemeClr>
                </a:solidFill>
                <a:latin typeface="Montserrat" pitchFamily="2"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fr-CA" sz="1400" dirty="0" err="1">
                <a:solidFill>
                  <a:schemeClr val="accent1"/>
                </a:solidFill>
              </a:rPr>
              <a:t>Sector</a:t>
            </a:r>
            <a:r>
              <a:rPr lang="fr-CA" sz="1400" dirty="0">
                <a:solidFill>
                  <a:schemeClr val="accent1"/>
                </a:solidFill>
              </a:rPr>
              <a:t> Breakdown</a:t>
            </a:r>
          </a:p>
        </p:txBody>
      </p:sp>
      <p:graphicFrame>
        <p:nvGraphicFramePr>
          <p:cNvPr id="5" name="Table 11">
            <a:extLst>
              <a:ext uri="{FF2B5EF4-FFF2-40B4-BE49-F238E27FC236}">
                <a16:creationId xmlns:a16="http://schemas.microsoft.com/office/drawing/2014/main" id="{116C4149-1A43-2BF4-5D18-46CC55EB5471}"/>
              </a:ext>
            </a:extLst>
          </p:cNvPr>
          <p:cNvGraphicFramePr>
            <a:graphicFrameLocks noGrp="1"/>
          </p:cNvGraphicFramePr>
          <p:nvPr>
            <p:custDataLst>
              <p:tags r:id="rId5"/>
            </p:custDataLst>
            <p:extLst>
              <p:ext uri="{D42A27DB-BD31-4B8C-83A1-F6EECF244321}">
                <p14:modId xmlns:p14="http://schemas.microsoft.com/office/powerpoint/2010/main" val="710395181"/>
              </p:ext>
            </p:extLst>
          </p:nvPr>
        </p:nvGraphicFramePr>
        <p:xfrm>
          <a:off x="594363" y="1634629"/>
          <a:ext cx="6095193" cy="2746994"/>
        </p:xfrm>
        <a:graphic>
          <a:graphicData uri="http://schemas.openxmlformats.org/drawingml/2006/table">
            <a:tbl>
              <a:tblPr firstRow="1" bandRow="1">
                <a:tableStyleId>{5C22544A-7EE6-4342-B048-85BDC9FD1C3A}</a:tableStyleId>
              </a:tblPr>
              <a:tblGrid>
                <a:gridCol w="287528">
                  <a:extLst>
                    <a:ext uri="{9D8B030D-6E8A-4147-A177-3AD203B41FA5}">
                      <a16:colId xmlns:a16="http://schemas.microsoft.com/office/drawing/2014/main" val="375191240"/>
                    </a:ext>
                  </a:extLst>
                </a:gridCol>
                <a:gridCol w="215697">
                  <a:extLst>
                    <a:ext uri="{9D8B030D-6E8A-4147-A177-3AD203B41FA5}">
                      <a16:colId xmlns:a16="http://schemas.microsoft.com/office/drawing/2014/main" val="1944910340"/>
                    </a:ext>
                  </a:extLst>
                </a:gridCol>
                <a:gridCol w="1998538">
                  <a:extLst>
                    <a:ext uri="{9D8B030D-6E8A-4147-A177-3AD203B41FA5}">
                      <a16:colId xmlns:a16="http://schemas.microsoft.com/office/drawing/2014/main" val="3106081112"/>
                    </a:ext>
                  </a:extLst>
                </a:gridCol>
                <a:gridCol w="718686">
                  <a:extLst>
                    <a:ext uri="{9D8B030D-6E8A-4147-A177-3AD203B41FA5}">
                      <a16:colId xmlns:a16="http://schemas.microsoft.com/office/drawing/2014/main" val="904383175"/>
                    </a:ext>
                  </a:extLst>
                </a:gridCol>
                <a:gridCol w="718686">
                  <a:extLst>
                    <a:ext uri="{9D8B030D-6E8A-4147-A177-3AD203B41FA5}">
                      <a16:colId xmlns:a16="http://schemas.microsoft.com/office/drawing/2014/main" val="1525045370"/>
                    </a:ext>
                  </a:extLst>
                </a:gridCol>
                <a:gridCol w="808523">
                  <a:extLst>
                    <a:ext uri="{9D8B030D-6E8A-4147-A177-3AD203B41FA5}">
                      <a16:colId xmlns:a16="http://schemas.microsoft.com/office/drawing/2014/main" val="1731858112"/>
                    </a:ext>
                  </a:extLst>
                </a:gridCol>
                <a:gridCol w="628849">
                  <a:extLst>
                    <a:ext uri="{9D8B030D-6E8A-4147-A177-3AD203B41FA5}">
                      <a16:colId xmlns:a16="http://schemas.microsoft.com/office/drawing/2014/main" val="2357625040"/>
                    </a:ext>
                  </a:extLst>
                </a:gridCol>
                <a:gridCol w="718686">
                  <a:extLst>
                    <a:ext uri="{9D8B030D-6E8A-4147-A177-3AD203B41FA5}">
                      <a16:colId xmlns:a16="http://schemas.microsoft.com/office/drawing/2014/main" val="180136708"/>
                    </a:ext>
                  </a:extLst>
                </a:gridCol>
              </a:tblGrid>
              <a:tr h="355385">
                <a:tc gridSpan="2">
                  <a:txBody>
                    <a:bodyPr/>
                    <a:lstStyle/>
                    <a:p>
                      <a:pPr marL="0" marR="0" algn="just">
                        <a:lnSpc>
                          <a:spcPct val="107000"/>
                        </a:lnSpc>
                        <a:spcBef>
                          <a:spcPts val="0"/>
                        </a:spcBef>
                        <a:spcAft>
                          <a:spcPts val="0"/>
                        </a:spcAft>
                      </a:pP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R="68580" marT="18288" marB="18288" anchor="ctr"/>
                </a:tc>
                <a:tc hMerge="1">
                  <a:txBody>
                    <a:bodyPr/>
                    <a:lstStyle/>
                    <a:p>
                      <a:pPr marL="0" marR="0" algn="just">
                        <a:lnSpc>
                          <a:spcPct val="107000"/>
                        </a:lnSpc>
                        <a:spcBef>
                          <a:spcPts val="0"/>
                        </a:spcBef>
                        <a:spcAft>
                          <a:spcPts val="0"/>
                        </a:spcAft>
                      </a:pPr>
                      <a:endParaRPr lang="en-CA" sz="1000" dirty="0">
                        <a:solidFill>
                          <a:schemeClr val="bg1"/>
                        </a:solidFill>
                        <a:effectLst/>
                        <a:latin typeface="Montserrat"/>
                        <a:ea typeface="Calibri" panose="020F0502020204030204" pitchFamily="34" charset="0"/>
                        <a:cs typeface="Arial" panose="020B0604020202020204" pitchFamily="34" charset="0"/>
                      </a:endParaRPr>
                    </a:p>
                  </a:txBody>
                  <a:tcPr marR="68580" marT="18288" marB="18288" anchor="ctr">
                    <a:solidFill>
                      <a:srgbClr val="00324D"/>
                    </a:solidFill>
                  </a:tcPr>
                </a:tc>
                <a:tc>
                  <a:txBody>
                    <a:bodyPr/>
                    <a:lstStyle/>
                    <a:p>
                      <a:pPr marL="0" marR="0" algn="just">
                        <a:lnSpc>
                          <a:spcPct val="107000"/>
                        </a:lnSpc>
                        <a:spcBef>
                          <a:spcPts val="0"/>
                        </a:spcBef>
                        <a:spcAft>
                          <a:spcPts val="0"/>
                        </a:spcAft>
                      </a:pPr>
                      <a:r>
                        <a:rPr lang="en-CA" sz="1000" dirty="0">
                          <a:solidFill>
                            <a:schemeClr val="bg1"/>
                          </a:solidFill>
                          <a:effectLst/>
                          <a:latin typeface="Montserrat" panose="00000500000000000000" pitchFamily="2" charset="0"/>
                        </a:rPr>
                        <a:t>Sector</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Q3</a:t>
                      </a:r>
                    </a:p>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Q4</a:t>
                      </a:r>
                    </a:p>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Index</a:t>
                      </a:r>
                    </a:p>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ACWI (%)</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Diff. </a:t>
                      </a:r>
                    </a:p>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a:t>
                      </a: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err="1">
                          <a:solidFill>
                            <a:schemeClr val="bg1"/>
                          </a:solidFill>
                          <a:effectLst/>
                          <a:latin typeface="Montserrat" panose="00000500000000000000" pitchFamily="2" charset="0"/>
                          <a:ea typeface="Calibri" panose="020F0502020204030204" pitchFamily="34" charset="0"/>
                          <a:cs typeface="Arial" panose="020B0604020202020204" pitchFamily="34" charset="0"/>
                        </a:rPr>
                        <a:t>Perfo</a:t>
                      </a:r>
                      <a:r>
                        <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 ACWI</a:t>
                      </a:r>
                    </a:p>
                  </a:txBody>
                  <a:tcPr marL="68580" marT="18288" marB="18288" anchor="ctr">
                    <a:solidFill>
                      <a:srgbClr val="5C3D92"/>
                    </a:solidFill>
                  </a:tcPr>
                </a:tc>
                <a:extLst>
                  <a:ext uri="{0D108BD9-81ED-4DB2-BD59-A6C34878D82A}">
                    <a16:rowId xmlns:a16="http://schemas.microsoft.com/office/drawing/2014/main" val="2755567064"/>
                  </a:ext>
                </a:extLst>
              </a:tr>
              <a:tr h="217419">
                <a:tc rowSpan="4">
                  <a:txBody>
                    <a:bodyPr/>
                    <a:lstStyle/>
                    <a:p>
                      <a:pPr marL="0" marR="0" algn="ctr">
                        <a:lnSpc>
                          <a:spcPct val="107000"/>
                        </a:lnSpc>
                        <a:spcBef>
                          <a:spcPts val="300"/>
                        </a:spcBef>
                        <a:spcAft>
                          <a:spcPts val="300"/>
                        </a:spcAft>
                      </a:pPr>
                      <a:r>
                        <a:rPr lang="fr-CA" sz="900" b="1" kern="1200" noProof="0" dirty="0" err="1">
                          <a:solidFill>
                            <a:schemeClr val="tx1">
                              <a:lumMod val="95000"/>
                              <a:lumOff val="5000"/>
                            </a:schemeClr>
                          </a:solidFill>
                          <a:effectLst/>
                          <a:latin typeface="Montserrat" panose="00000500000000000000" pitchFamily="2" charset="0"/>
                        </a:rPr>
                        <a:t>Cyclical</a:t>
                      </a:r>
                      <a:endParaRPr lang="en-US" sz="900" b="1" kern="1200" noProof="0" dirty="0">
                        <a:solidFill>
                          <a:schemeClr val="tx1">
                            <a:lumMod val="95000"/>
                            <a:lumOff val="5000"/>
                          </a:schemeClr>
                        </a:solidFill>
                        <a:effectLst/>
                        <a:latin typeface="Montserrat" panose="00000500000000000000" pitchFamily="2" charset="0"/>
                        <a:ea typeface="Calibri"/>
                        <a:cs typeface="Calibri"/>
                      </a:endParaRPr>
                    </a:p>
                  </a:txBody>
                  <a:tcPr marR="68580" marT="18288" marB="18288" vert="vert270" anchor="ctr">
                    <a:solidFill>
                      <a:srgbClr val="DCDCDC"/>
                    </a:solidFill>
                  </a:tcPr>
                </a:tc>
                <a:tc>
                  <a:txBody>
                    <a:bodyPr/>
                    <a:lstStyle/>
                    <a:p>
                      <a:pPr marL="0" marR="0" algn="l">
                        <a:lnSpc>
                          <a:spcPct val="107000"/>
                        </a:lnSpc>
                        <a:spcBef>
                          <a:spcPts val="300"/>
                        </a:spcBef>
                        <a:spcAft>
                          <a:spcPts val="300"/>
                        </a:spcAft>
                      </a:pPr>
                      <a:endParaRPr lang="en-US" sz="1000" b="0" kern="1200" noProof="0" dirty="0">
                        <a:solidFill>
                          <a:schemeClr val="tx1">
                            <a:lumMod val="95000"/>
                            <a:lumOff val="5000"/>
                          </a:schemeClr>
                        </a:solidFill>
                        <a:effectLst/>
                        <a:latin typeface="Montserrat" panose="00000500000000000000" pitchFamily="2" charset="0"/>
                        <a:ea typeface="Calibri"/>
                        <a:cs typeface="Calibri"/>
                      </a:endParaRPr>
                    </a:p>
                  </a:txBody>
                  <a:tcPr marR="68580" marT="18288" marB="18288" anchor="ctr">
                    <a:solidFill>
                      <a:srgbClr val="DCDCDC"/>
                    </a:solidFill>
                  </a:tcPr>
                </a:tc>
                <a:tc>
                  <a:txBody>
                    <a:bodyPr/>
                    <a:lstStyle/>
                    <a:p>
                      <a:pPr>
                        <a:lnSpc>
                          <a:spcPct val="107000"/>
                        </a:lnSpc>
                        <a:spcAft>
                          <a:spcPts val="800"/>
                        </a:spcAft>
                      </a:pPr>
                      <a:r>
                        <a:rPr lang="fr-CA" sz="900" kern="100" dirty="0">
                          <a:solidFill>
                            <a:schemeClr val="bg2">
                              <a:lumMod val="25000"/>
                            </a:schemeClr>
                          </a:solidFill>
                          <a:effectLst/>
                          <a:latin typeface="Montserrat" panose="00000500000000000000" pitchFamily="2" charset="0"/>
                        </a:rPr>
                        <a:t>Basic Materials</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0,0</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0,0</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rPr>
                        <a:t>3,3</a:t>
                      </a:r>
                      <a:endPar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-3,3</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-8,3</a:t>
                      </a:r>
                    </a:p>
                  </a:txBody>
                  <a:tcPr marL="68580" marT="18415" marB="18415" anchor="ctr">
                    <a:solidFill>
                      <a:srgbClr val="DCDCDC"/>
                    </a:solidFill>
                  </a:tcPr>
                </a:tc>
                <a:extLst>
                  <a:ext uri="{0D108BD9-81ED-4DB2-BD59-A6C34878D82A}">
                    <a16:rowId xmlns:a16="http://schemas.microsoft.com/office/drawing/2014/main" val="4280040267"/>
                  </a:ext>
                </a:extLst>
              </a:tr>
              <a:tr h="217419">
                <a:tc vMerge="1">
                  <a:txBody>
                    <a:bodyPr/>
                    <a:lstStyle/>
                    <a:p>
                      <a:pPr marL="0" marR="0" algn="l" defTabSz="1005840" rtl="0" eaLnBrk="1" latinLnBrk="0" hangingPunct="1">
                        <a:lnSpc>
                          <a:spcPct val="107000"/>
                        </a:lnSpc>
                        <a:spcBef>
                          <a:spcPts val="300"/>
                        </a:spcBef>
                        <a:spcAft>
                          <a:spcPts val="300"/>
                        </a:spcAft>
                      </a:pPr>
                      <a:endParaRPr lang="en-US" sz="1000" kern="1200" noProof="0" dirty="0">
                        <a:solidFill>
                          <a:schemeClr val="dk1"/>
                        </a:solidFill>
                        <a:latin typeface="Montserrat" panose="00000500000000000000" pitchFamily="2" charset="0"/>
                        <a:ea typeface="+mn-ea"/>
                        <a:cs typeface="+mn-cs"/>
                      </a:endParaRPr>
                    </a:p>
                  </a:txBody>
                  <a:tcPr marR="68580" marT="18288" marB="18288" vert="vert270" anchor="ctr">
                    <a:solidFill>
                      <a:srgbClr val="E6E7E2"/>
                    </a:solidFill>
                  </a:tcPr>
                </a:tc>
                <a:tc>
                  <a:txBody>
                    <a:bodyPr/>
                    <a:lstStyle/>
                    <a:p>
                      <a:pPr marL="0" marR="0" algn="l" defTabSz="1005840" rtl="0" eaLnBrk="1" latinLnBrk="0" hangingPunct="1">
                        <a:lnSpc>
                          <a:spcPct val="107000"/>
                        </a:lnSpc>
                        <a:spcBef>
                          <a:spcPts val="300"/>
                        </a:spcBef>
                        <a:spcAft>
                          <a:spcPts val="300"/>
                        </a:spcAft>
                      </a:pPr>
                      <a:endParaRPr lang="en-US" sz="1000" kern="1200" noProof="0" dirty="0">
                        <a:solidFill>
                          <a:schemeClr val="dk1"/>
                        </a:solidFill>
                        <a:latin typeface="Montserrat" panose="00000500000000000000" pitchFamily="2" charset="0"/>
                        <a:ea typeface="+mn-ea"/>
                        <a:cs typeface="+mn-cs"/>
                      </a:endParaRPr>
                    </a:p>
                  </a:txBody>
                  <a:tcPr marR="68580" marT="18288" marB="18288" anchor="ctr">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rPr>
                        <a:t>Consumer </a:t>
                      </a:r>
                      <a:r>
                        <a:rPr lang="fr-CA" sz="900" kern="1200" dirty="0" err="1">
                          <a:solidFill>
                            <a:schemeClr val="dk1"/>
                          </a:solidFill>
                          <a:latin typeface="Montserrat" panose="00000500000000000000" pitchFamily="2" charset="0"/>
                        </a:rPr>
                        <a:t>Cyclical</a:t>
                      </a:r>
                      <a:endParaRPr lang="fr-CA" sz="900" kern="1200" dirty="0">
                        <a:solidFill>
                          <a:schemeClr val="dk1"/>
                        </a:solidFill>
                        <a:latin typeface="Montserrat" panose="00000500000000000000" pitchFamily="2" charset="0"/>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ea typeface="+mn-ea"/>
                          <a:cs typeface="+mn-cs"/>
                        </a:rPr>
                        <a:t>22,1</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ea typeface="+mn-ea"/>
                          <a:cs typeface="+mn-cs"/>
                        </a:rPr>
                        <a:t>20,9</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rPr>
                        <a:t>11,1</a:t>
                      </a:r>
                      <a:endParaRPr lang="fr-CA" sz="900" kern="1200" dirty="0">
                        <a:solidFill>
                          <a:schemeClr val="dk1"/>
                        </a:solidFill>
                        <a:latin typeface="Montserrat" panose="00000500000000000000" pitchFamily="2" charset="0"/>
                        <a:ea typeface="+mn-ea"/>
                        <a:cs typeface="+mn-cs"/>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ea typeface="+mn-ea"/>
                          <a:cs typeface="+mn-cs"/>
                        </a:rPr>
                        <a:t>+9,8</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kern="1200" dirty="0">
                          <a:solidFill>
                            <a:schemeClr val="dk1"/>
                          </a:solidFill>
                          <a:latin typeface="Montserrat" panose="00000500000000000000" pitchFamily="2" charset="0"/>
                          <a:ea typeface="+mn-ea"/>
                          <a:cs typeface="+mn-cs"/>
                        </a:rPr>
                        <a:t>17,7</a:t>
                      </a:r>
                    </a:p>
                  </a:txBody>
                  <a:tcPr marL="68580" marT="18415" marB="18415" anchor="ctr">
                    <a:solidFill>
                      <a:srgbClr val="DCDCDC"/>
                    </a:solidFill>
                  </a:tcPr>
                </a:tc>
                <a:extLst>
                  <a:ext uri="{0D108BD9-81ED-4DB2-BD59-A6C34878D82A}">
                    <a16:rowId xmlns:a16="http://schemas.microsoft.com/office/drawing/2014/main" val="759919244"/>
                  </a:ext>
                </a:extLst>
              </a:tr>
              <a:tr h="217419">
                <a:tc vMerge="1">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vert="vert270" anchor="ctr">
                    <a:solidFill>
                      <a:srgbClr val="E6E7E2"/>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Financial Services</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7,9</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8,2</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16,3</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-8,1</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25,8</a:t>
                      </a:r>
                    </a:p>
                  </a:txBody>
                  <a:tcPr marL="68580" marT="18415" marB="18415" anchor="ctr">
                    <a:solidFill>
                      <a:srgbClr val="DCDCDC"/>
                    </a:solidFill>
                  </a:tcPr>
                </a:tc>
                <a:extLst>
                  <a:ext uri="{0D108BD9-81ED-4DB2-BD59-A6C34878D82A}">
                    <a16:rowId xmlns:a16="http://schemas.microsoft.com/office/drawing/2014/main" val="341378719"/>
                  </a:ext>
                </a:extLst>
              </a:tr>
              <a:tr h="217419">
                <a:tc vMerge="1">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vert="vert270" anchor="ctr">
                    <a:solidFill>
                      <a:srgbClr val="E6E7E2"/>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CDCDC"/>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Real </a:t>
                      </a:r>
                      <a:r>
                        <a:rPr lang="fr-CA" sz="900" b="0" kern="1200" dirty="0" err="1">
                          <a:solidFill>
                            <a:schemeClr val="tx1">
                              <a:lumMod val="95000"/>
                              <a:lumOff val="5000"/>
                            </a:schemeClr>
                          </a:solidFill>
                          <a:effectLst/>
                          <a:latin typeface="Montserrat" panose="00000500000000000000" pitchFamily="2" charset="0"/>
                        </a:rPr>
                        <a:t>Estate</a:t>
                      </a:r>
                      <a:endParaRPr lang="fr-CA" sz="900" b="0" kern="1200" dirty="0">
                        <a:solidFill>
                          <a:schemeClr val="tx1">
                            <a:lumMod val="95000"/>
                            <a:lumOff val="5000"/>
                          </a:schemeClr>
                        </a:solidFill>
                        <a:effectLst/>
                        <a:latin typeface="Montserrat" panose="00000500000000000000" pitchFamily="2" charset="0"/>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2,1</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-2,1</a:t>
                      </a:r>
                    </a:p>
                  </a:txBody>
                  <a:tcPr marL="68580" marT="18415" marB="18415" anchor="ctr">
                    <a:solidFill>
                      <a:srgbClr val="DCDCDC"/>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2,4</a:t>
                      </a:r>
                    </a:p>
                  </a:txBody>
                  <a:tcPr marL="68580" marT="18415" marB="18415" anchor="ctr">
                    <a:solidFill>
                      <a:srgbClr val="DCDCDC"/>
                    </a:solidFill>
                  </a:tcPr>
                </a:tc>
                <a:extLst>
                  <a:ext uri="{0D108BD9-81ED-4DB2-BD59-A6C34878D82A}">
                    <a16:rowId xmlns:a16="http://schemas.microsoft.com/office/drawing/2014/main" val="1602199184"/>
                  </a:ext>
                </a:extLst>
              </a:tr>
              <a:tr h="217419">
                <a:tc rowSpan="4">
                  <a:txBody>
                    <a:bodyPr/>
                    <a:lstStyle/>
                    <a:p>
                      <a:pPr marL="0" marR="0" algn="ctr" rtl="0" eaLnBrk="1" latinLnBrk="0" hangingPunct="1">
                        <a:lnSpc>
                          <a:spcPct val="107000"/>
                        </a:lnSpc>
                        <a:spcBef>
                          <a:spcPts val="300"/>
                        </a:spcBef>
                        <a:spcAft>
                          <a:spcPts val="300"/>
                        </a:spcAft>
                      </a:pPr>
                      <a:r>
                        <a:rPr lang="fr-FR" sz="900" b="1" dirty="0">
                          <a:latin typeface="Montserrat" panose="00000500000000000000" pitchFamily="2" charset="0"/>
                        </a:rPr>
                        <a:t>Sensitive</a:t>
                      </a:r>
                    </a:p>
                  </a:txBody>
                  <a:tcPr marR="68580" marT="18288" marB="18288" vert="vert270" anchor="ctr">
                    <a:solidFill>
                      <a:srgbClr val="DAD3C0"/>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AD3C0"/>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Communication Services</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15,7</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12,7</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8,4</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+4,3</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31,3</a:t>
                      </a:r>
                    </a:p>
                  </a:txBody>
                  <a:tcPr marL="68580" marT="18415" marB="18415" anchor="ctr">
                    <a:solidFill>
                      <a:srgbClr val="DAD3C0"/>
                    </a:solidFill>
                  </a:tcPr>
                </a:tc>
                <a:extLst>
                  <a:ext uri="{0D108BD9-81ED-4DB2-BD59-A6C34878D82A}">
                    <a16:rowId xmlns:a16="http://schemas.microsoft.com/office/drawing/2014/main" val="1662833435"/>
                  </a:ext>
                </a:extLst>
              </a:tr>
              <a:tr h="217419">
                <a:tc vMerge="1">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vert="vert270" anchor="ctr">
                    <a:solidFill>
                      <a:srgbClr val="E6E7E2"/>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AD3C0"/>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Energy</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3,9</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-3,9</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2,1</a:t>
                      </a:r>
                    </a:p>
                  </a:txBody>
                  <a:tcPr marL="68580" marT="18415" marB="18415" anchor="ctr">
                    <a:solidFill>
                      <a:srgbClr val="DAD3C0"/>
                    </a:solidFill>
                  </a:tcPr>
                </a:tc>
                <a:extLst>
                  <a:ext uri="{0D108BD9-81ED-4DB2-BD59-A6C34878D82A}">
                    <a16:rowId xmlns:a16="http://schemas.microsoft.com/office/drawing/2014/main" val="697754280"/>
                  </a:ext>
                </a:extLst>
              </a:tr>
              <a:tr h="217419">
                <a:tc vMerge="1">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vert="vert270" anchor="ctr">
                    <a:solidFill>
                      <a:srgbClr val="E6E7E2"/>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AD3C0"/>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Industrials</a:t>
                      </a:r>
                      <a:endParaRPr lang="fr-CA" sz="900" b="0" kern="1200" dirty="0">
                        <a:solidFill>
                          <a:schemeClr val="tx1">
                            <a:lumMod val="95000"/>
                            <a:lumOff val="5000"/>
                          </a:schemeClr>
                        </a:solidFill>
                        <a:effectLst/>
                        <a:latin typeface="Montserrat" panose="00000500000000000000" pitchFamily="2" charset="0"/>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12,8</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14,0</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9,6</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+4,4</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38,2</a:t>
                      </a:r>
                    </a:p>
                  </a:txBody>
                  <a:tcPr marL="68580" marT="18415" marB="18415" anchor="ctr">
                    <a:solidFill>
                      <a:srgbClr val="DAD3C0"/>
                    </a:solidFill>
                  </a:tcPr>
                </a:tc>
                <a:extLst>
                  <a:ext uri="{0D108BD9-81ED-4DB2-BD59-A6C34878D82A}">
                    <a16:rowId xmlns:a16="http://schemas.microsoft.com/office/drawing/2014/main" val="2443016610"/>
                  </a:ext>
                </a:extLst>
              </a:tr>
              <a:tr h="217419">
                <a:tc vMerge="1">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vert="vert270" anchor="ctr">
                    <a:solidFill>
                      <a:srgbClr val="E6E7E2"/>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AD3C0"/>
                    </a:solidFill>
                  </a:tcPr>
                </a:tc>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Technology</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27,6</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28,6</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27,2</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+1,4</a:t>
                      </a: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25,0</a:t>
                      </a:r>
                    </a:p>
                  </a:txBody>
                  <a:tcPr marL="68580" marT="18415" marB="18415" anchor="ctr">
                    <a:solidFill>
                      <a:srgbClr val="DAD3C0"/>
                    </a:solidFill>
                  </a:tcPr>
                </a:tc>
                <a:extLst>
                  <a:ext uri="{0D108BD9-81ED-4DB2-BD59-A6C34878D82A}">
                    <a16:rowId xmlns:a16="http://schemas.microsoft.com/office/drawing/2014/main" val="3259924297"/>
                  </a:ext>
                </a:extLst>
              </a:tr>
              <a:tr h="217419">
                <a:tc rowSpan="3">
                  <a:txBody>
                    <a:bodyPr/>
                    <a:lstStyle/>
                    <a:p>
                      <a:pPr marL="0" marR="0" algn="ctr" rtl="0" eaLnBrk="1" latinLnBrk="0" hangingPunct="1">
                        <a:lnSpc>
                          <a:spcPct val="107000"/>
                        </a:lnSpc>
                        <a:spcBef>
                          <a:spcPts val="300"/>
                        </a:spcBef>
                        <a:spcAft>
                          <a:spcPts val="300"/>
                        </a:spcAft>
                      </a:pPr>
                      <a:r>
                        <a:rPr lang="fr-FR" sz="900" b="1" dirty="0" err="1">
                          <a:latin typeface="Montserrat" panose="00000500000000000000" pitchFamily="2" charset="0"/>
                        </a:rPr>
                        <a:t>Defensive</a:t>
                      </a:r>
                      <a:endParaRPr lang="fr-FR" sz="900" b="1" dirty="0">
                        <a:latin typeface="Montserrat" panose="00000500000000000000" pitchFamily="2" charset="0"/>
                      </a:endParaRPr>
                    </a:p>
                  </a:txBody>
                  <a:tcPr marR="68580" marT="18288" marB="18288" vert="vert270" anchor="ctr">
                    <a:solidFill>
                      <a:srgbClr val="DDD4ED"/>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DD4ED"/>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Consumer </a:t>
                      </a:r>
                      <a:r>
                        <a:rPr lang="fr-CA" sz="900" b="0" kern="1200" dirty="0" err="1">
                          <a:solidFill>
                            <a:schemeClr val="tx1">
                              <a:lumMod val="95000"/>
                              <a:lumOff val="5000"/>
                            </a:schemeClr>
                          </a:solidFill>
                          <a:effectLst/>
                          <a:latin typeface="Montserrat" panose="00000500000000000000" pitchFamily="2" charset="0"/>
                        </a:rPr>
                        <a:t>Defensive</a:t>
                      </a:r>
                      <a:endParaRPr lang="fr-CA" sz="900" b="0" kern="1200" dirty="0">
                        <a:solidFill>
                          <a:schemeClr val="tx1">
                            <a:lumMod val="95000"/>
                            <a:lumOff val="5000"/>
                          </a:schemeClr>
                        </a:solidFill>
                        <a:effectLst/>
                        <a:latin typeface="Montserrat" panose="00000500000000000000" pitchFamily="2" charset="0"/>
                      </a:endParaRP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0,0</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5,8</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-5,8</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27,9</a:t>
                      </a:r>
                    </a:p>
                  </a:txBody>
                  <a:tcPr marL="68580" marT="18415" marB="18415" anchor="ctr">
                    <a:solidFill>
                      <a:srgbClr val="DDD4ED"/>
                    </a:solidFill>
                  </a:tcPr>
                </a:tc>
                <a:extLst>
                  <a:ext uri="{0D108BD9-81ED-4DB2-BD59-A6C34878D82A}">
                    <a16:rowId xmlns:a16="http://schemas.microsoft.com/office/drawing/2014/main" val="3050574549"/>
                  </a:ext>
                </a:extLst>
              </a:tr>
              <a:tr h="217419">
                <a:tc vMerge="1">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vert="vert270" anchor="ctr">
                    <a:solidFill>
                      <a:srgbClr val="E6E7E2"/>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DD4ED"/>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Healthcare</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9,9</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10,3</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9,8</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+0,5</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0,6</a:t>
                      </a:r>
                    </a:p>
                  </a:txBody>
                  <a:tcPr marL="68580" marT="18415" marB="18415" anchor="ctr">
                    <a:solidFill>
                      <a:srgbClr val="DDD4ED"/>
                    </a:solidFill>
                  </a:tcPr>
                </a:tc>
                <a:extLst>
                  <a:ext uri="{0D108BD9-81ED-4DB2-BD59-A6C34878D82A}">
                    <a16:rowId xmlns:a16="http://schemas.microsoft.com/office/drawing/2014/main" val="932536624"/>
                  </a:ext>
                </a:extLst>
              </a:tr>
              <a:tr h="217419">
                <a:tc vMerge="1">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vert="vert270" anchor="ctr">
                    <a:solidFill>
                      <a:srgbClr val="E6E7E2"/>
                    </a:solidFill>
                  </a:tcPr>
                </a:tc>
                <a:tc>
                  <a:txBody>
                    <a:bodyPr/>
                    <a:lstStyle/>
                    <a:p>
                      <a:pPr marL="0" marR="0" algn="l" rtl="0" eaLnBrk="1" latinLnBrk="0" hangingPunct="1">
                        <a:lnSpc>
                          <a:spcPct val="107000"/>
                        </a:lnSpc>
                        <a:spcBef>
                          <a:spcPts val="300"/>
                        </a:spcBef>
                        <a:spcAft>
                          <a:spcPts val="300"/>
                        </a:spcAft>
                      </a:pPr>
                      <a:endParaRPr lang="fr-FR" sz="1000" dirty="0">
                        <a:latin typeface="Montserrat" panose="00000500000000000000" pitchFamily="2" charset="0"/>
                      </a:endParaRPr>
                    </a:p>
                  </a:txBody>
                  <a:tcPr marR="68580" marT="18288" marB="18288" anchor="ctr">
                    <a:solidFill>
                      <a:srgbClr val="DDD4ED"/>
                    </a:solidFill>
                  </a:tcPr>
                </a:tc>
                <a:tc>
                  <a:txBody>
                    <a:bodyPr/>
                    <a:lstStyle/>
                    <a:p>
                      <a:pPr marL="0" marR="0" algn="l"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Utilities</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4,1</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5,4</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2,6</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+2,8</a:t>
                      </a: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38,7</a:t>
                      </a:r>
                    </a:p>
                  </a:txBody>
                  <a:tcPr marL="68580" marT="18415" marB="18415" anchor="ctr">
                    <a:solidFill>
                      <a:srgbClr val="DDD4ED"/>
                    </a:solidFill>
                  </a:tcPr>
                </a:tc>
                <a:extLst>
                  <a:ext uri="{0D108BD9-81ED-4DB2-BD59-A6C34878D82A}">
                    <a16:rowId xmlns:a16="http://schemas.microsoft.com/office/drawing/2014/main" val="3438794223"/>
                  </a:ext>
                </a:extLst>
              </a:tr>
            </a:tbl>
          </a:graphicData>
        </a:graphic>
      </p:graphicFrame>
      <p:pic>
        <p:nvPicPr>
          <p:cNvPr id="14" name="Picture 13" descr="A group of white rectangular objects&#10;&#10;Description automatically generated">
            <a:extLst>
              <a:ext uri="{FF2B5EF4-FFF2-40B4-BE49-F238E27FC236}">
                <a16:creationId xmlns:a16="http://schemas.microsoft.com/office/drawing/2014/main" id="{584C8A8C-8108-8885-9E23-1AABCE51F931}"/>
              </a:ext>
            </a:extLst>
          </p:cNvPr>
          <p:cNvPicPr>
            <a:picLocks noChangeAspect="1"/>
          </p:cNvPicPr>
          <p:nvPr>
            <p:custDataLst>
              <p:tags r:id="rId6"/>
            </p:custDataLst>
          </p:nvPr>
        </p:nvPicPr>
        <p:blipFill>
          <a:blip r:embed="rId22"/>
          <a:stretch>
            <a:fillRect/>
          </a:stretch>
        </p:blipFill>
        <p:spPr>
          <a:xfrm>
            <a:off x="888187" y="2002084"/>
            <a:ext cx="183495" cy="180000"/>
          </a:xfrm>
          <a:prstGeom prst="rect">
            <a:avLst/>
          </a:prstGeom>
        </p:spPr>
      </p:pic>
      <p:pic>
        <p:nvPicPr>
          <p:cNvPr id="18" name="Picture 17" descr="A white car on a gray background&#10;&#10;Description automatically generated">
            <a:extLst>
              <a:ext uri="{FF2B5EF4-FFF2-40B4-BE49-F238E27FC236}">
                <a16:creationId xmlns:a16="http://schemas.microsoft.com/office/drawing/2014/main" id="{B9167170-9C51-ABF3-4DF4-C2DD00624716}"/>
              </a:ext>
            </a:extLst>
          </p:cNvPr>
          <p:cNvPicPr>
            <a:picLocks noChangeAspect="1"/>
          </p:cNvPicPr>
          <p:nvPr>
            <p:custDataLst>
              <p:tags r:id="rId7"/>
            </p:custDataLst>
          </p:nvPr>
        </p:nvPicPr>
        <p:blipFill>
          <a:blip r:embed="rId23"/>
          <a:stretch>
            <a:fillRect/>
          </a:stretch>
        </p:blipFill>
        <p:spPr>
          <a:xfrm>
            <a:off x="888187" y="2230049"/>
            <a:ext cx="187129" cy="180000"/>
          </a:xfrm>
          <a:prstGeom prst="rect">
            <a:avLst/>
          </a:prstGeom>
        </p:spPr>
      </p:pic>
      <p:pic>
        <p:nvPicPr>
          <p:cNvPr id="21" name="Picture 20" descr="A white and grey logo&#10;&#10;Description automatically generated">
            <a:extLst>
              <a:ext uri="{FF2B5EF4-FFF2-40B4-BE49-F238E27FC236}">
                <a16:creationId xmlns:a16="http://schemas.microsoft.com/office/drawing/2014/main" id="{02D58AC9-8C37-30CD-12F8-6B924E994D7D}"/>
              </a:ext>
            </a:extLst>
          </p:cNvPr>
          <p:cNvPicPr>
            <a:picLocks noChangeAspect="1"/>
          </p:cNvPicPr>
          <p:nvPr>
            <p:custDataLst>
              <p:tags r:id="rId8"/>
            </p:custDataLst>
          </p:nvPr>
        </p:nvPicPr>
        <p:blipFill>
          <a:blip r:embed="rId24"/>
          <a:stretch>
            <a:fillRect/>
          </a:stretch>
        </p:blipFill>
        <p:spPr>
          <a:xfrm>
            <a:off x="888187" y="2443614"/>
            <a:ext cx="183495" cy="180000"/>
          </a:xfrm>
          <a:prstGeom prst="rect">
            <a:avLst/>
          </a:prstGeom>
        </p:spPr>
      </p:pic>
      <p:pic>
        <p:nvPicPr>
          <p:cNvPr id="22" name="Picture 21" descr="A white house with a grey background&#10;&#10;Description automatically generated">
            <a:extLst>
              <a:ext uri="{FF2B5EF4-FFF2-40B4-BE49-F238E27FC236}">
                <a16:creationId xmlns:a16="http://schemas.microsoft.com/office/drawing/2014/main" id="{B8ECF088-B891-34AC-774D-B53C37F10007}"/>
              </a:ext>
            </a:extLst>
          </p:cNvPr>
          <p:cNvPicPr>
            <a:picLocks noChangeAspect="1"/>
          </p:cNvPicPr>
          <p:nvPr>
            <p:custDataLst>
              <p:tags r:id="rId9"/>
            </p:custDataLst>
          </p:nvPr>
        </p:nvPicPr>
        <p:blipFill>
          <a:blip r:embed="rId25"/>
          <a:stretch>
            <a:fillRect/>
          </a:stretch>
        </p:blipFill>
        <p:spPr>
          <a:xfrm>
            <a:off x="884553" y="2657176"/>
            <a:ext cx="187129" cy="180000"/>
          </a:xfrm>
          <a:prstGeom prst="rect">
            <a:avLst/>
          </a:prstGeom>
        </p:spPr>
      </p:pic>
      <p:pic>
        <p:nvPicPr>
          <p:cNvPr id="23" name="Picture 22" descr="A white game controller on a brown background&#10;&#10;Description automatically generated">
            <a:extLst>
              <a:ext uri="{FF2B5EF4-FFF2-40B4-BE49-F238E27FC236}">
                <a16:creationId xmlns:a16="http://schemas.microsoft.com/office/drawing/2014/main" id="{50441D62-099A-E7BF-FC8A-AF159CA24354}"/>
              </a:ext>
            </a:extLst>
          </p:cNvPr>
          <p:cNvPicPr>
            <a:picLocks noChangeAspect="1"/>
          </p:cNvPicPr>
          <p:nvPr>
            <p:custDataLst>
              <p:tags r:id="rId10"/>
            </p:custDataLst>
          </p:nvPr>
        </p:nvPicPr>
        <p:blipFill>
          <a:blip r:embed="rId26"/>
          <a:stretch>
            <a:fillRect/>
          </a:stretch>
        </p:blipFill>
        <p:spPr>
          <a:xfrm>
            <a:off x="889918" y="2878989"/>
            <a:ext cx="181765" cy="180000"/>
          </a:xfrm>
          <a:prstGeom prst="rect">
            <a:avLst/>
          </a:prstGeom>
        </p:spPr>
      </p:pic>
      <p:pic>
        <p:nvPicPr>
          <p:cNvPr id="24" name="Picture 23" descr="A white flame with a drop of water&#10;&#10;Description automatically generated">
            <a:extLst>
              <a:ext uri="{FF2B5EF4-FFF2-40B4-BE49-F238E27FC236}">
                <a16:creationId xmlns:a16="http://schemas.microsoft.com/office/drawing/2014/main" id="{8D677BB4-8A5B-7986-EB57-5B50D0C4A66F}"/>
              </a:ext>
            </a:extLst>
          </p:cNvPr>
          <p:cNvPicPr>
            <a:picLocks noChangeAspect="1"/>
          </p:cNvPicPr>
          <p:nvPr>
            <p:custDataLst>
              <p:tags r:id="rId11"/>
            </p:custDataLst>
          </p:nvPr>
        </p:nvPicPr>
        <p:blipFill>
          <a:blip r:embed="rId27"/>
          <a:stretch>
            <a:fillRect/>
          </a:stretch>
        </p:blipFill>
        <p:spPr>
          <a:xfrm>
            <a:off x="889832" y="3096679"/>
            <a:ext cx="176571" cy="180000"/>
          </a:xfrm>
          <a:prstGeom prst="rect">
            <a:avLst/>
          </a:prstGeom>
        </p:spPr>
      </p:pic>
      <p:pic>
        <p:nvPicPr>
          <p:cNvPr id="25" name="Picture 24" descr="A white object with three squares&#10;&#10;Description automatically generated with medium confidence">
            <a:extLst>
              <a:ext uri="{FF2B5EF4-FFF2-40B4-BE49-F238E27FC236}">
                <a16:creationId xmlns:a16="http://schemas.microsoft.com/office/drawing/2014/main" id="{BBE3286B-A79C-CEBE-E60C-F2892DF945B6}"/>
              </a:ext>
            </a:extLst>
          </p:cNvPr>
          <p:cNvPicPr>
            <a:picLocks noChangeAspect="1"/>
          </p:cNvPicPr>
          <p:nvPr>
            <p:custDataLst>
              <p:tags r:id="rId12"/>
            </p:custDataLst>
          </p:nvPr>
        </p:nvPicPr>
        <p:blipFill>
          <a:blip r:embed="rId28"/>
          <a:stretch>
            <a:fillRect/>
          </a:stretch>
        </p:blipFill>
        <p:spPr>
          <a:xfrm>
            <a:off x="884479" y="3536180"/>
            <a:ext cx="187273" cy="180000"/>
          </a:xfrm>
          <a:prstGeom prst="rect">
            <a:avLst/>
          </a:prstGeom>
        </p:spPr>
      </p:pic>
      <p:pic>
        <p:nvPicPr>
          <p:cNvPr id="26" name="Picture 25" descr="A white gear with a brown background&#10;&#10;Description automatically generated">
            <a:extLst>
              <a:ext uri="{FF2B5EF4-FFF2-40B4-BE49-F238E27FC236}">
                <a16:creationId xmlns:a16="http://schemas.microsoft.com/office/drawing/2014/main" id="{7B68449A-FE50-EA9F-F29F-55AA0C0393A3}"/>
              </a:ext>
            </a:extLst>
          </p:cNvPr>
          <p:cNvPicPr>
            <a:picLocks noChangeAspect="1"/>
          </p:cNvPicPr>
          <p:nvPr>
            <p:custDataLst>
              <p:tags r:id="rId13"/>
            </p:custDataLst>
          </p:nvPr>
        </p:nvPicPr>
        <p:blipFill>
          <a:blip r:embed="rId29"/>
          <a:stretch>
            <a:fillRect/>
          </a:stretch>
        </p:blipFill>
        <p:spPr>
          <a:xfrm>
            <a:off x="888981" y="3318491"/>
            <a:ext cx="178269" cy="180000"/>
          </a:xfrm>
          <a:prstGeom prst="rect">
            <a:avLst/>
          </a:prstGeom>
        </p:spPr>
      </p:pic>
      <p:pic>
        <p:nvPicPr>
          <p:cNvPr id="27" name="Picture 26">
            <a:extLst>
              <a:ext uri="{FF2B5EF4-FFF2-40B4-BE49-F238E27FC236}">
                <a16:creationId xmlns:a16="http://schemas.microsoft.com/office/drawing/2014/main" id="{52F1F156-6F5D-8BAE-B264-BFE7BA922C36}"/>
              </a:ext>
            </a:extLst>
          </p:cNvPr>
          <p:cNvPicPr>
            <a:picLocks noChangeAspect="1"/>
          </p:cNvPicPr>
          <p:nvPr>
            <p:custDataLst>
              <p:tags r:id="rId14"/>
            </p:custDataLst>
          </p:nvPr>
        </p:nvPicPr>
        <p:blipFill>
          <a:blip r:embed="rId30"/>
          <a:srcRect/>
          <a:stretch/>
        </p:blipFill>
        <p:spPr>
          <a:xfrm>
            <a:off x="888114" y="3757994"/>
            <a:ext cx="180000" cy="180000"/>
          </a:xfrm>
          <a:prstGeom prst="rect">
            <a:avLst/>
          </a:prstGeom>
        </p:spPr>
      </p:pic>
      <p:pic>
        <p:nvPicPr>
          <p:cNvPr id="28" name="Picture 27">
            <a:extLst>
              <a:ext uri="{FF2B5EF4-FFF2-40B4-BE49-F238E27FC236}">
                <a16:creationId xmlns:a16="http://schemas.microsoft.com/office/drawing/2014/main" id="{924C8052-BEC5-B743-4BC2-130E4ED50048}"/>
              </a:ext>
            </a:extLst>
          </p:cNvPr>
          <p:cNvPicPr>
            <a:picLocks noChangeAspect="1"/>
          </p:cNvPicPr>
          <p:nvPr>
            <p:custDataLst>
              <p:tags r:id="rId15"/>
            </p:custDataLst>
          </p:nvPr>
        </p:nvPicPr>
        <p:blipFill>
          <a:blip r:embed="rId31"/>
          <a:srcRect/>
          <a:stretch/>
        </p:blipFill>
        <p:spPr>
          <a:xfrm>
            <a:off x="887093" y="3979807"/>
            <a:ext cx="176538" cy="180000"/>
          </a:xfrm>
          <a:prstGeom prst="rect">
            <a:avLst/>
          </a:prstGeom>
        </p:spPr>
      </p:pic>
      <p:pic>
        <p:nvPicPr>
          <p:cNvPr id="29" name="Picture 28">
            <a:extLst>
              <a:ext uri="{FF2B5EF4-FFF2-40B4-BE49-F238E27FC236}">
                <a16:creationId xmlns:a16="http://schemas.microsoft.com/office/drawing/2014/main" id="{CA6741EC-508D-9AEC-FF02-928FF727EBE8}"/>
              </a:ext>
            </a:extLst>
          </p:cNvPr>
          <p:cNvPicPr>
            <a:picLocks noChangeAspect="1"/>
          </p:cNvPicPr>
          <p:nvPr>
            <p:custDataLst>
              <p:tags r:id="rId16"/>
            </p:custDataLst>
          </p:nvPr>
        </p:nvPicPr>
        <p:blipFill>
          <a:blip r:embed="rId32"/>
          <a:srcRect/>
          <a:stretch/>
        </p:blipFill>
        <p:spPr>
          <a:xfrm>
            <a:off x="894480" y="4201622"/>
            <a:ext cx="173207" cy="180000"/>
          </a:xfrm>
          <a:prstGeom prst="rect">
            <a:avLst/>
          </a:prstGeom>
        </p:spPr>
      </p:pic>
      <p:graphicFrame>
        <p:nvGraphicFramePr>
          <p:cNvPr id="3" name="Table 2">
            <a:extLst>
              <a:ext uri="{FF2B5EF4-FFF2-40B4-BE49-F238E27FC236}">
                <a16:creationId xmlns:a16="http://schemas.microsoft.com/office/drawing/2014/main" id="{00892EB6-1C34-51D3-09FB-D70868C573A7}"/>
              </a:ext>
            </a:extLst>
          </p:cNvPr>
          <p:cNvGraphicFramePr>
            <a:graphicFrameLocks noGrp="1"/>
          </p:cNvGraphicFramePr>
          <p:nvPr>
            <p:extLst>
              <p:ext uri="{D42A27DB-BD31-4B8C-83A1-F6EECF244321}">
                <p14:modId xmlns:p14="http://schemas.microsoft.com/office/powerpoint/2010/main" val="93078996"/>
              </p:ext>
            </p:extLst>
          </p:nvPr>
        </p:nvGraphicFramePr>
        <p:xfrm>
          <a:off x="588934" y="4702601"/>
          <a:ext cx="2798064" cy="951733"/>
        </p:xfrm>
        <a:graphic>
          <a:graphicData uri="http://schemas.openxmlformats.org/drawingml/2006/table">
            <a:tbl>
              <a:tblPr firstRow="1" bandRow="1">
                <a:tableStyleId>{5C22544A-7EE6-4342-B048-85BDC9FD1C3A}</a:tableStyleId>
              </a:tblPr>
              <a:tblGrid>
                <a:gridCol w="1231845">
                  <a:extLst>
                    <a:ext uri="{9D8B030D-6E8A-4147-A177-3AD203B41FA5}">
                      <a16:colId xmlns:a16="http://schemas.microsoft.com/office/drawing/2014/main" val="2275276450"/>
                    </a:ext>
                  </a:extLst>
                </a:gridCol>
                <a:gridCol w="522073">
                  <a:extLst>
                    <a:ext uri="{9D8B030D-6E8A-4147-A177-3AD203B41FA5}">
                      <a16:colId xmlns:a16="http://schemas.microsoft.com/office/drawing/2014/main" val="3409793153"/>
                    </a:ext>
                  </a:extLst>
                </a:gridCol>
                <a:gridCol w="522073">
                  <a:extLst>
                    <a:ext uri="{9D8B030D-6E8A-4147-A177-3AD203B41FA5}">
                      <a16:colId xmlns:a16="http://schemas.microsoft.com/office/drawing/2014/main" val="2055219136"/>
                    </a:ext>
                  </a:extLst>
                </a:gridCol>
                <a:gridCol w="522073">
                  <a:extLst>
                    <a:ext uri="{9D8B030D-6E8A-4147-A177-3AD203B41FA5}">
                      <a16:colId xmlns:a16="http://schemas.microsoft.com/office/drawing/2014/main" val="3660897210"/>
                    </a:ext>
                  </a:extLst>
                </a:gridCol>
              </a:tblGrid>
              <a:tr h="326051">
                <a:tc>
                  <a:txBody>
                    <a:bodyPr/>
                    <a:lstStyle/>
                    <a:p>
                      <a:pPr marL="0" marR="0" algn="just">
                        <a:lnSpc>
                          <a:spcPct val="107000"/>
                        </a:lnSpc>
                        <a:spcBef>
                          <a:spcPts val="0"/>
                        </a:spcBef>
                        <a:spcAft>
                          <a:spcPts val="0"/>
                        </a:spcAft>
                      </a:pPr>
                      <a:r>
                        <a:rPr lang="en-CA" sz="1000" dirty="0">
                          <a:solidFill>
                            <a:schemeClr val="bg1"/>
                          </a:solidFill>
                          <a:effectLst/>
                          <a:latin typeface="Montserrat" panose="00000500000000000000" pitchFamily="2" charset="0"/>
                        </a:rPr>
                        <a:t>Region</a:t>
                      </a:r>
                      <a:endParaRPr lang="en-CA" sz="1000" dirty="0">
                        <a:solidFill>
                          <a:schemeClr val="bg1"/>
                        </a:solidFill>
                        <a:effectLst/>
                        <a:latin typeface="Montserrat" panose="00000500000000000000" pitchFamily="2" charset="0"/>
                        <a:cs typeface="Arial" panose="020B0604020202020204" pitchFamily="34" charset="0"/>
                      </a:endParaRPr>
                    </a:p>
                  </a:txBody>
                  <a:tcPr marR="68580" marT="18288" marB="18288" anchor="ct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Q3</a:t>
                      </a:r>
                    </a:p>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Q4</a:t>
                      </a:r>
                    </a:p>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9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ACWI</a:t>
                      </a:r>
                    </a:p>
                  </a:txBody>
                  <a:tcPr marL="68580" marT="18288" marB="18288" anchor="ctr">
                    <a:solidFill>
                      <a:srgbClr val="5C3D92"/>
                    </a:solidFill>
                  </a:tcPr>
                </a:tc>
                <a:extLst>
                  <a:ext uri="{0D108BD9-81ED-4DB2-BD59-A6C34878D82A}">
                    <a16:rowId xmlns:a16="http://schemas.microsoft.com/office/drawing/2014/main" val="1206326899"/>
                  </a:ext>
                </a:extLst>
              </a:tr>
              <a:tr h="199473">
                <a:tc>
                  <a:txBody>
                    <a:bodyPr/>
                    <a:lstStyle/>
                    <a:p>
                      <a:pPr>
                        <a:lnSpc>
                          <a:spcPct val="107000"/>
                        </a:lnSpc>
                        <a:spcAft>
                          <a:spcPts val="800"/>
                        </a:spcAft>
                      </a:pPr>
                      <a:r>
                        <a:rPr lang="fr-CA" sz="900" kern="1200" dirty="0" err="1">
                          <a:solidFill>
                            <a:schemeClr val="dk1"/>
                          </a:solidFill>
                          <a:latin typeface="Montserrat" panose="00000500000000000000" pitchFamily="2" charset="0"/>
                          <a:ea typeface="+mn-ea"/>
                          <a:cs typeface="+mn-cs"/>
                        </a:rPr>
                        <a:t>Americas</a:t>
                      </a:r>
                      <a:endParaRPr lang="fr-CA" sz="900" kern="1200" dirty="0">
                        <a:solidFill>
                          <a:schemeClr val="dk1"/>
                        </a:solidFill>
                        <a:latin typeface="Montserrat" panose="00000500000000000000" pitchFamily="2" charset="0"/>
                        <a:ea typeface="+mn-ea"/>
                        <a:cs typeface="+mn-cs"/>
                      </a:endParaRPr>
                    </a:p>
                  </a:txBody>
                  <a:tcPr marR="68580" marT="18288" marB="18288"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66,6</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68,4</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70,3</a:t>
                      </a:r>
                    </a:p>
                  </a:txBody>
                  <a:tcPr marL="68580" marT="18415" marB="18415" anchor="ctr">
                    <a:solidFill>
                      <a:srgbClr val="DCDCDC"/>
                    </a:solidFill>
                  </a:tcPr>
                </a:tc>
                <a:extLst>
                  <a:ext uri="{0D108BD9-81ED-4DB2-BD59-A6C34878D82A}">
                    <a16:rowId xmlns:a16="http://schemas.microsoft.com/office/drawing/2014/main" val="3744903181"/>
                  </a:ext>
                </a:extLst>
              </a:tr>
              <a:tr h="199473">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Larger</a:t>
                      </a:r>
                      <a:r>
                        <a:rPr lang="fr-CA" sz="900" b="0" kern="1200" dirty="0">
                          <a:solidFill>
                            <a:schemeClr val="tx1">
                              <a:lumMod val="95000"/>
                              <a:lumOff val="5000"/>
                            </a:schemeClr>
                          </a:solidFill>
                          <a:effectLst/>
                          <a:latin typeface="Montserrat" panose="00000500000000000000" pitchFamily="2" charset="0"/>
                        </a:rPr>
                        <a:t> Europe</a:t>
                      </a:r>
                    </a:p>
                  </a:txBody>
                  <a:tcPr marR="68580" marT="18288" marB="18288"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17,2</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18,1</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AD3C0"/>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15,1</a:t>
                      </a:r>
                    </a:p>
                  </a:txBody>
                  <a:tcPr marL="68580" marT="18415" marB="18415" anchor="ctr">
                    <a:solidFill>
                      <a:srgbClr val="DAD3C0"/>
                    </a:solidFill>
                  </a:tcPr>
                </a:tc>
                <a:extLst>
                  <a:ext uri="{0D108BD9-81ED-4DB2-BD59-A6C34878D82A}">
                    <a16:rowId xmlns:a16="http://schemas.microsoft.com/office/drawing/2014/main" val="1980110779"/>
                  </a:ext>
                </a:extLst>
              </a:tr>
              <a:tr h="199473">
                <a:tc>
                  <a:txBody>
                    <a:bodyPr/>
                    <a:lstStyle/>
                    <a:p>
                      <a:pPr marL="0" marR="0" algn="l" defTabSz="1005840" rtl="0" eaLnBrk="1" latinLnBrk="0" hangingPunct="1">
                        <a:lnSpc>
                          <a:spcPct val="107000"/>
                        </a:lnSpc>
                        <a:spcBef>
                          <a:spcPts val="300"/>
                        </a:spcBef>
                        <a:spcAft>
                          <a:spcPts val="300"/>
                        </a:spcAft>
                      </a:pPr>
                      <a:r>
                        <a:rPr lang="fr-CA" sz="900" b="0" kern="1200" dirty="0" err="1">
                          <a:solidFill>
                            <a:schemeClr val="tx1">
                              <a:lumMod val="95000"/>
                              <a:lumOff val="5000"/>
                            </a:schemeClr>
                          </a:solidFill>
                          <a:effectLst/>
                          <a:latin typeface="Montserrat" panose="00000500000000000000" pitchFamily="2" charset="0"/>
                        </a:rPr>
                        <a:t>Larger</a:t>
                      </a:r>
                      <a:r>
                        <a:rPr lang="fr-CA" sz="900" b="0" kern="1200" dirty="0">
                          <a:solidFill>
                            <a:schemeClr val="tx1">
                              <a:lumMod val="95000"/>
                              <a:lumOff val="5000"/>
                            </a:schemeClr>
                          </a:solidFill>
                          <a:effectLst/>
                          <a:latin typeface="Montserrat" panose="00000500000000000000" pitchFamily="2" charset="0"/>
                        </a:rPr>
                        <a:t> Asia</a:t>
                      </a:r>
                    </a:p>
                  </a:txBody>
                  <a:tcPr marR="68580" marT="18288" marB="18288"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16,4</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rPr>
                        <a:t>13,5</a:t>
                      </a:r>
                      <a:endPar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endParaRPr>
                    </a:p>
                  </a:txBody>
                  <a:tcPr marL="68580" marT="18415" marB="18415" anchor="ctr">
                    <a:solidFill>
                      <a:srgbClr val="DDD4ED"/>
                    </a:solidFill>
                  </a:tcPr>
                </a:tc>
                <a:tc>
                  <a:txBody>
                    <a:bodyPr/>
                    <a:lstStyle/>
                    <a:p>
                      <a:pPr marL="0" marR="0" algn="ctr" defTabSz="1005840" rtl="0" eaLnBrk="1" latinLnBrk="0" hangingPunct="1">
                        <a:lnSpc>
                          <a:spcPct val="107000"/>
                        </a:lnSpc>
                        <a:spcBef>
                          <a:spcPts val="300"/>
                        </a:spcBef>
                        <a:spcAft>
                          <a:spcPts val="300"/>
                        </a:spcAft>
                      </a:pPr>
                      <a:r>
                        <a:rPr lang="fr-CA" sz="900" b="0" kern="1200" dirty="0">
                          <a:solidFill>
                            <a:schemeClr val="tx1">
                              <a:lumMod val="95000"/>
                              <a:lumOff val="5000"/>
                            </a:schemeClr>
                          </a:solidFill>
                          <a:effectLst/>
                          <a:latin typeface="Montserrat" panose="00000500000000000000" pitchFamily="2" charset="0"/>
                          <a:ea typeface="Aptos" panose="020B0004020202020204" pitchFamily="34" charset="0"/>
                          <a:cs typeface="Calibri"/>
                        </a:rPr>
                        <a:t>14,6</a:t>
                      </a:r>
                    </a:p>
                  </a:txBody>
                  <a:tcPr marL="68580" marT="18415" marB="18415" anchor="ctr">
                    <a:solidFill>
                      <a:srgbClr val="DDD4ED"/>
                    </a:solidFill>
                  </a:tcPr>
                </a:tc>
                <a:extLst>
                  <a:ext uri="{0D108BD9-81ED-4DB2-BD59-A6C34878D82A}">
                    <a16:rowId xmlns:a16="http://schemas.microsoft.com/office/drawing/2014/main" val="452961778"/>
                  </a:ext>
                </a:extLst>
              </a:tr>
            </a:tbl>
          </a:graphicData>
        </a:graphic>
      </p:graphicFrame>
      <p:sp>
        <p:nvSpPr>
          <p:cNvPr id="10" name="Content Placeholder 8">
            <a:extLst>
              <a:ext uri="{FF2B5EF4-FFF2-40B4-BE49-F238E27FC236}">
                <a16:creationId xmlns:a16="http://schemas.microsoft.com/office/drawing/2014/main" id="{C0C506A3-F3E7-C15E-8F4B-04395D1AE319}"/>
              </a:ext>
            </a:extLst>
          </p:cNvPr>
          <p:cNvSpPr txBox="1">
            <a:spLocks/>
          </p:cNvSpPr>
          <p:nvPr>
            <p:custDataLst>
              <p:tags r:id="rId17"/>
            </p:custDataLst>
          </p:nvPr>
        </p:nvSpPr>
        <p:spPr>
          <a:xfrm>
            <a:off x="627062" y="5760183"/>
            <a:ext cx="2798064" cy="205056"/>
          </a:xfrm>
          <a:prstGeom prst="rect">
            <a:avLst/>
          </a:prstGeom>
        </p:spPr>
        <p:txBody>
          <a:bodyPr vert="horz" wrap="square" lIns="0" tIns="0" rIns="0" bIns="0" numCol="1" spcCol="237744" rtlCol="0">
            <a:spAutoFit/>
          </a:bodyPr>
          <a:lstStyle>
            <a:lvl1pPr marL="0" indent="0" algn="l" defTabSz="1005840" rtl="0" eaLnBrk="1" latinLnBrk="0" hangingPunct="1">
              <a:lnSpc>
                <a:spcPts val="1700"/>
              </a:lnSpc>
              <a:spcBef>
                <a:spcPts val="0"/>
              </a:spcBef>
              <a:spcAft>
                <a:spcPts val="450"/>
              </a:spcAft>
              <a:buFont typeface="Arial" panose="020B0604020202020204" pitchFamily="34" charset="0"/>
              <a:buNone/>
              <a:tabLst/>
              <a:defRPr sz="1200" b="1" i="0" kern="1200">
                <a:solidFill>
                  <a:schemeClr val="tx1"/>
                </a:solidFill>
                <a:latin typeface="Georgia" panose="02040502050405020303" pitchFamily="18" charset="0"/>
                <a:ea typeface="+mn-ea"/>
                <a:cs typeface="+mn-cs"/>
              </a:defRPr>
            </a:lvl1pPr>
            <a:lvl2pPr marL="0" indent="0" algn="l" defTabSz="1005840" rtl="0" eaLnBrk="1" latinLnBrk="0" hangingPunct="1">
              <a:lnSpc>
                <a:spcPts val="1400"/>
              </a:lnSpc>
              <a:spcBef>
                <a:spcPts val="0"/>
              </a:spcBef>
              <a:spcAft>
                <a:spcPts val="600"/>
              </a:spcAft>
              <a:buFont typeface="Arial" panose="020B0604020202020204" pitchFamily="34" charset="0"/>
              <a:buNone/>
              <a:tabLst/>
              <a:defRPr sz="1000" b="1" i="0" kern="1200">
                <a:solidFill>
                  <a:schemeClr val="tx1"/>
                </a:solidFill>
                <a:latin typeface="Montserrat" pitchFamily="2" charset="77"/>
                <a:ea typeface="+mn-ea"/>
                <a:cs typeface="+mn-cs"/>
              </a:defRPr>
            </a:lvl2pPr>
            <a:lvl3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3pPr>
            <a:lvl4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4pPr>
            <a:lvl5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lumMod val="50000"/>
                    <a:lumOff val="50000"/>
                  </a:schemeClr>
                </a:solidFill>
                <a:latin typeface="Montserrat" pitchFamily="2"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fr-CA" sz="1400" dirty="0">
                <a:solidFill>
                  <a:schemeClr val="accent1"/>
                </a:solidFill>
              </a:rPr>
              <a:t>Financial </a:t>
            </a:r>
            <a:r>
              <a:rPr lang="fr-CA" sz="1400" dirty="0" err="1">
                <a:solidFill>
                  <a:schemeClr val="accent1"/>
                </a:solidFill>
              </a:rPr>
              <a:t>Indicators</a:t>
            </a:r>
            <a:endParaRPr lang="fr-CA" sz="1400" dirty="0">
              <a:solidFill>
                <a:schemeClr val="accent1"/>
              </a:solidFill>
            </a:endParaRPr>
          </a:p>
        </p:txBody>
      </p:sp>
      <p:sp>
        <p:nvSpPr>
          <p:cNvPr id="6" name="Content Placeholder 8">
            <a:extLst>
              <a:ext uri="{FF2B5EF4-FFF2-40B4-BE49-F238E27FC236}">
                <a16:creationId xmlns:a16="http://schemas.microsoft.com/office/drawing/2014/main" id="{F7A1110F-8E5B-7D9B-92FF-CEA3D2C47615}"/>
              </a:ext>
            </a:extLst>
          </p:cNvPr>
          <p:cNvSpPr txBox="1">
            <a:spLocks/>
          </p:cNvSpPr>
          <p:nvPr>
            <p:custDataLst>
              <p:tags r:id="rId18"/>
            </p:custDataLst>
          </p:nvPr>
        </p:nvSpPr>
        <p:spPr>
          <a:xfrm>
            <a:off x="3522366" y="4440788"/>
            <a:ext cx="2798064" cy="205056"/>
          </a:xfrm>
          <a:prstGeom prst="rect">
            <a:avLst/>
          </a:prstGeom>
        </p:spPr>
        <p:txBody>
          <a:bodyPr vert="horz" wrap="square" lIns="0" tIns="0" rIns="0" bIns="0" numCol="1" spcCol="237744" rtlCol="0">
            <a:spAutoFit/>
          </a:bodyPr>
          <a:lstStyle>
            <a:lvl1pPr marL="0" indent="0" algn="l" defTabSz="1005840" rtl="0" eaLnBrk="1" latinLnBrk="0" hangingPunct="1">
              <a:lnSpc>
                <a:spcPts val="1700"/>
              </a:lnSpc>
              <a:spcBef>
                <a:spcPts val="0"/>
              </a:spcBef>
              <a:spcAft>
                <a:spcPts val="450"/>
              </a:spcAft>
              <a:buFont typeface="Arial" panose="020B0604020202020204" pitchFamily="34" charset="0"/>
              <a:buNone/>
              <a:tabLst/>
              <a:defRPr sz="1200" b="1" i="0" kern="1200">
                <a:solidFill>
                  <a:schemeClr val="tx1"/>
                </a:solidFill>
                <a:latin typeface="Georgia" panose="02040502050405020303" pitchFamily="18" charset="0"/>
                <a:ea typeface="+mn-ea"/>
                <a:cs typeface="+mn-cs"/>
              </a:defRPr>
            </a:lvl1pPr>
            <a:lvl2pPr marL="0" indent="0" algn="l" defTabSz="1005840" rtl="0" eaLnBrk="1" latinLnBrk="0" hangingPunct="1">
              <a:lnSpc>
                <a:spcPts val="1400"/>
              </a:lnSpc>
              <a:spcBef>
                <a:spcPts val="0"/>
              </a:spcBef>
              <a:spcAft>
                <a:spcPts val="600"/>
              </a:spcAft>
              <a:buFont typeface="Arial" panose="020B0604020202020204" pitchFamily="34" charset="0"/>
              <a:buNone/>
              <a:tabLst/>
              <a:defRPr sz="1000" b="1" i="0" kern="1200">
                <a:solidFill>
                  <a:schemeClr val="tx1"/>
                </a:solidFill>
                <a:latin typeface="Montserrat" pitchFamily="2" charset="77"/>
                <a:ea typeface="+mn-ea"/>
                <a:cs typeface="+mn-cs"/>
              </a:defRPr>
            </a:lvl2pPr>
            <a:lvl3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3pPr>
            <a:lvl4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solidFill>
                <a:latin typeface="Montserrat" pitchFamily="2" charset="77"/>
                <a:ea typeface="+mn-ea"/>
                <a:cs typeface="+mn-cs"/>
              </a:defRPr>
            </a:lvl4pPr>
            <a:lvl5pPr marL="7938" indent="0" algn="l" defTabSz="1005840" rtl="0" eaLnBrk="1" latinLnBrk="0" hangingPunct="1">
              <a:lnSpc>
                <a:spcPts val="1400"/>
              </a:lnSpc>
              <a:spcBef>
                <a:spcPts val="0"/>
              </a:spcBef>
              <a:spcAft>
                <a:spcPts val="600"/>
              </a:spcAft>
              <a:buFont typeface="Arial" panose="020B0604020202020204" pitchFamily="34" charset="0"/>
              <a:buNone/>
              <a:tabLst/>
              <a:defRPr sz="1000" kern="1200">
                <a:solidFill>
                  <a:schemeClr val="tx1">
                    <a:lumMod val="50000"/>
                    <a:lumOff val="50000"/>
                  </a:schemeClr>
                </a:solidFill>
                <a:latin typeface="Montserrat" pitchFamily="2" charset="77"/>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fr-CA" sz="1400" dirty="0">
                <a:solidFill>
                  <a:schemeClr val="accent1"/>
                </a:solidFill>
              </a:rPr>
              <a:t>Capitalisation Breakdown</a:t>
            </a:r>
            <a:r>
              <a:rPr lang="fr-CA" sz="1400" baseline="30000" dirty="0">
                <a:solidFill>
                  <a:schemeClr val="accent1"/>
                </a:solidFill>
              </a:rPr>
              <a:t>6</a:t>
            </a:r>
          </a:p>
        </p:txBody>
      </p:sp>
      <p:graphicFrame>
        <p:nvGraphicFramePr>
          <p:cNvPr id="8" name="Table 7">
            <a:extLst>
              <a:ext uri="{FF2B5EF4-FFF2-40B4-BE49-F238E27FC236}">
                <a16:creationId xmlns:a16="http://schemas.microsoft.com/office/drawing/2014/main" id="{F643D8C0-597E-9185-F2EB-B8AD45C0107B}"/>
              </a:ext>
            </a:extLst>
          </p:cNvPr>
          <p:cNvGraphicFramePr>
            <a:graphicFrameLocks noGrp="1"/>
          </p:cNvGraphicFramePr>
          <p:nvPr>
            <p:extLst>
              <p:ext uri="{D42A27DB-BD31-4B8C-83A1-F6EECF244321}">
                <p14:modId xmlns:p14="http://schemas.microsoft.com/office/powerpoint/2010/main" val="2748873130"/>
              </p:ext>
            </p:extLst>
          </p:nvPr>
        </p:nvGraphicFramePr>
        <p:xfrm>
          <a:off x="3511347" y="4702601"/>
          <a:ext cx="3154151" cy="1898559"/>
        </p:xfrm>
        <a:graphic>
          <a:graphicData uri="http://schemas.openxmlformats.org/drawingml/2006/table">
            <a:tbl>
              <a:tblPr firstRow="1" bandRow="1">
                <a:tableStyleId>{5C22544A-7EE6-4342-B048-85BDC9FD1C3A}</a:tableStyleId>
              </a:tblPr>
              <a:tblGrid>
                <a:gridCol w="1148942">
                  <a:extLst>
                    <a:ext uri="{9D8B030D-6E8A-4147-A177-3AD203B41FA5}">
                      <a16:colId xmlns:a16="http://schemas.microsoft.com/office/drawing/2014/main" val="2275276450"/>
                    </a:ext>
                  </a:extLst>
                </a:gridCol>
                <a:gridCol w="668403">
                  <a:extLst>
                    <a:ext uri="{9D8B030D-6E8A-4147-A177-3AD203B41FA5}">
                      <a16:colId xmlns:a16="http://schemas.microsoft.com/office/drawing/2014/main" val="3409793153"/>
                    </a:ext>
                  </a:extLst>
                </a:gridCol>
                <a:gridCol w="668403">
                  <a:extLst>
                    <a:ext uri="{9D8B030D-6E8A-4147-A177-3AD203B41FA5}">
                      <a16:colId xmlns:a16="http://schemas.microsoft.com/office/drawing/2014/main" val="2055219136"/>
                    </a:ext>
                  </a:extLst>
                </a:gridCol>
                <a:gridCol w="668403">
                  <a:extLst>
                    <a:ext uri="{9D8B030D-6E8A-4147-A177-3AD203B41FA5}">
                      <a16:colId xmlns:a16="http://schemas.microsoft.com/office/drawing/2014/main" val="302040697"/>
                    </a:ext>
                  </a:extLst>
                </a:gridCol>
              </a:tblGrid>
              <a:tr h="359406">
                <a:tc>
                  <a:txBody>
                    <a:bodyPr/>
                    <a:lstStyle/>
                    <a:p>
                      <a:pPr marL="0" marR="0" algn="just">
                        <a:lnSpc>
                          <a:spcPct val="107000"/>
                        </a:lnSpc>
                        <a:spcBef>
                          <a:spcPts val="0"/>
                        </a:spcBef>
                        <a:spcAft>
                          <a:spcPts val="0"/>
                        </a:spcAft>
                      </a:pPr>
                      <a:r>
                        <a:rPr lang="en-CA" sz="1000" dirty="0">
                          <a:solidFill>
                            <a:schemeClr val="bg1"/>
                          </a:solidFill>
                          <a:effectLst/>
                          <a:latin typeface="Montserrat" panose="00000500000000000000" pitchFamily="2" charset="0"/>
                        </a:rPr>
                        <a:t>Size</a:t>
                      </a:r>
                      <a:endParaRPr lang="en-CA" sz="1000" dirty="0">
                        <a:solidFill>
                          <a:schemeClr val="bg1"/>
                        </a:solidFill>
                        <a:effectLst/>
                        <a:latin typeface="Montserrat" panose="00000500000000000000" pitchFamily="2" charset="0"/>
                        <a:cs typeface="Arial" panose="020B0604020202020204" pitchFamily="34" charset="0"/>
                      </a:endParaRPr>
                    </a:p>
                  </a:txBody>
                  <a:tcPr marR="68580" marT="18288" marB="18288" anchor="ct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Q3</a:t>
                      </a:r>
                    </a:p>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Q4</a:t>
                      </a:r>
                    </a:p>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ACWI</a:t>
                      </a:r>
                    </a:p>
                  </a:txBody>
                  <a:tcPr marL="68580" marT="18288" marB="18288" anchor="ctr">
                    <a:solidFill>
                      <a:srgbClr val="5C3D92"/>
                    </a:solidFill>
                  </a:tcPr>
                </a:tc>
                <a:extLst>
                  <a:ext uri="{0D108BD9-81ED-4DB2-BD59-A6C34878D82A}">
                    <a16:rowId xmlns:a16="http://schemas.microsoft.com/office/drawing/2014/main" val="1206326899"/>
                  </a:ext>
                </a:extLst>
              </a:tr>
              <a:tr h="21987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Giant</a:t>
                      </a:r>
                    </a:p>
                  </a:txBody>
                  <a:tcPr marR="68580" marT="18288" marB="18288"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75,5</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72,8</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47,8</a:t>
                      </a:r>
                    </a:p>
                  </a:txBody>
                  <a:tcPr marL="68580" marT="18415" marB="18415" anchor="ctr">
                    <a:solidFill>
                      <a:srgbClr val="DCDCDC"/>
                    </a:solidFill>
                  </a:tcPr>
                </a:tc>
                <a:extLst>
                  <a:ext uri="{0D108BD9-81ED-4DB2-BD59-A6C34878D82A}">
                    <a16:rowId xmlns:a16="http://schemas.microsoft.com/office/drawing/2014/main" val="3744903181"/>
                  </a:ext>
                </a:extLst>
              </a:tr>
              <a:tr h="21987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Large</a:t>
                      </a:r>
                    </a:p>
                  </a:txBody>
                  <a:tcPr marR="68580" marT="18288" marB="18288"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12,4</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12,0</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35,0</a:t>
                      </a:r>
                    </a:p>
                  </a:txBody>
                  <a:tcPr marL="68580" marT="18415" marB="18415" anchor="ctr">
                    <a:solidFill>
                      <a:srgbClr val="DCDCDC"/>
                    </a:solidFill>
                  </a:tcPr>
                </a:tc>
                <a:extLst>
                  <a:ext uri="{0D108BD9-81ED-4DB2-BD59-A6C34878D82A}">
                    <a16:rowId xmlns:a16="http://schemas.microsoft.com/office/drawing/2014/main" val="4231062960"/>
                  </a:ext>
                </a:extLst>
              </a:tr>
              <a:tr h="219879">
                <a:tc>
                  <a:txBody>
                    <a:bodyPr/>
                    <a:lstStyle/>
                    <a:p>
                      <a:pPr>
                        <a:lnSpc>
                          <a:spcPct val="107000"/>
                        </a:lnSpc>
                        <a:spcAft>
                          <a:spcPts val="800"/>
                        </a:spcAft>
                      </a:pPr>
                      <a:r>
                        <a:rPr lang="fr-CA" sz="900" kern="1200" dirty="0" err="1">
                          <a:solidFill>
                            <a:schemeClr val="dk1"/>
                          </a:solidFill>
                          <a:latin typeface="Montserrat" panose="00000500000000000000" pitchFamily="2" charset="0"/>
                          <a:ea typeface="+mn-ea"/>
                          <a:cs typeface="+mn-cs"/>
                        </a:rPr>
                        <a:t>Mid</a:t>
                      </a:r>
                      <a:endParaRPr lang="fr-CA" sz="900" kern="1200" dirty="0">
                        <a:solidFill>
                          <a:schemeClr val="dk1"/>
                        </a:solidFill>
                        <a:latin typeface="Montserrat" panose="00000500000000000000" pitchFamily="2" charset="0"/>
                        <a:ea typeface="+mn-ea"/>
                        <a:cs typeface="+mn-cs"/>
                      </a:endParaRPr>
                    </a:p>
                  </a:txBody>
                  <a:tcPr marR="68580" marT="18288" marB="18288"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1,0</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1,7</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16,7</a:t>
                      </a:r>
                    </a:p>
                  </a:txBody>
                  <a:tcPr marL="68580" marT="18415" marB="18415" anchor="ctr">
                    <a:solidFill>
                      <a:srgbClr val="DCDCDC"/>
                    </a:solidFill>
                  </a:tcPr>
                </a:tc>
                <a:extLst>
                  <a:ext uri="{0D108BD9-81ED-4DB2-BD59-A6C34878D82A}">
                    <a16:rowId xmlns:a16="http://schemas.microsoft.com/office/drawing/2014/main" val="3946210414"/>
                  </a:ext>
                </a:extLst>
              </a:tr>
              <a:tr h="21987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Small</a:t>
                      </a:r>
                    </a:p>
                  </a:txBody>
                  <a:tcPr marR="68580" marT="18288" marB="18288"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8,1</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8,2</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0,5</a:t>
                      </a:r>
                    </a:p>
                  </a:txBody>
                  <a:tcPr marL="68580" marT="18415" marB="18415" anchor="ctr">
                    <a:solidFill>
                      <a:srgbClr val="DCDCDC"/>
                    </a:solidFill>
                  </a:tcPr>
                </a:tc>
                <a:extLst>
                  <a:ext uri="{0D108BD9-81ED-4DB2-BD59-A6C34878D82A}">
                    <a16:rowId xmlns:a16="http://schemas.microsoft.com/office/drawing/2014/main" val="1057212147"/>
                  </a:ext>
                </a:extLst>
              </a:tr>
              <a:tr h="21987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Micro</a:t>
                      </a:r>
                    </a:p>
                  </a:txBody>
                  <a:tcPr marR="68580" marT="18288" marB="18288"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3,0</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5,3</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0,0</a:t>
                      </a:r>
                    </a:p>
                  </a:txBody>
                  <a:tcPr marL="68580" marT="18415" marB="18415" anchor="ctr">
                    <a:solidFill>
                      <a:srgbClr val="DCDCDC"/>
                    </a:solidFill>
                  </a:tcPr>
                </a:tc>
                <a:extLst>
                  <a:ext uri="{0D108BD9-81ED-4DB2-BD59-A6C34878D82A}">
                    <a16:rowId xmlns:a16="http://schemas.microsoft.com/office/drawing/2014/main" val="4212884714"/>
                  </a:ext>
                </a:extLst>
              </a:tr>
              <a:tr h="219879">
                <a:tc>
                  <a:txBody>
                    <a:bodyPr/>
                    <a:lstStyle/>
                    <a:p>
                      <a:pPr>
                        <a:lnSpc>
                          <a:spcPct val="107000"/>
                        </a:lnSpc>
                        <a:spcAft>
                          <a:spcPts val="800"/>
                        </a:spcAft>
                      </a:pPr>
                      <a:r>
                        <a:rPr lang="fr-CA" sz="1000" b="1" kern="1200" dirty="0">
                          <a:solidFill>
                            <a:schemeClr val="dk1"/>
                          </a:solidFill>
                          <a:latin typeface="Montserrat" panose="00000500000000000000" pitchFamily="2" charset="0"/>
                          <a:ea typeface="+mn-ea"/>
                          <a:cs typeface="+mn-cs"/>
                        </a:rPr>
                        <a:t>% </a:t>
                      </a:r>
                      <a:r>
                        <a:rPr lang="fr-CA" sz="1000" b="1" kern="1200" dirty="0" err="1">
                          <a:solidFill>
                            <a:schemeClr val="dk1"/>
                          </a:solidFill>
                          <a:latin typeface="Montserrat" panose="00000500000000000000" pitchFamily="2" charset="0"/>
                          <a:ea typeface="+mn-ea"/>
                          <a:cs typeface="+mn-cs"/>
                        </a:rPr>
                        <a:t>Equity</a:t>
                      </a:r>
                      <a:endParaRPr lang="fr-CA" sz="1000" b="1" kern="1200" dirty="0">
                        <a:solidFill>
                          <a:schemeClr val="dk1"/>
                        </a:solidFill>
                        <a:latin typeface="Montserrat" panose="00000500000000000000" pitchFamily="2" charset="0"/>
                        <a:ea typeface="+mn-ea"/>
                        <a:cs typeface="+mn-cs"/>
                      </a:endParaRPr>
                    </a:p>
                  </a:txBody>
                  <a:tcPr marR="68580" marT="18288" marB="18288" anchor="ctr">
                    <a:solidFill>
                      <a:srgbClr val="D2CEDC"/>
                    </a:solidFill>
                  </a:tcPr>
                </a:tc>
                <a:tc>
                  <a:txBody>
                    <a:bodyPr/>
                    <a:lstStyle/>
                    <a:p>
                      <a:pPr algn="ctr">
                        <a:lnSpc>
                          <a:spcPct val="107000"/>
                        </a:lnSpc>
                        <a:spcAft>
                          <a:spcPts val="800"/>
                        </a:spcAft>
                      </a:pPr>
                      <a:r>
                        <a:rPr lang="fr-CA" sz="1000" b="1" kern="100" dirty="0">
                          <a:solidFill>
                            <a:schemeClr val="bg2">
                              <a:lumMod val="25000"/>
                            </a:schemeClr>
                          </a:solidFill>
                          <a:effectLst/>
                          <a:latin typeface="Montserrat" panose="00000500000000000000" pitchFamily="2" charset="0"/>
                          <a:ea typeface="Aptos" panose="020B0004020202020204" pitchFamily="34" charset="0"/>
                          <a:cs typeface="Times New Roman"/>
                        </a:rPr>
                        <a:t>57,6</a:t>
                      </a:r>
                    </a:p>
                  </a:txBody>
                  <a:tcPr marL="68580" marT="18415" marB="18415" anchor="ctr">
                    <a:solidFill>
                      <a:srgbClr val="D2CEDC"/>
                    </a:solidFill>
                  </a:tcPr>
                </a:tc>
                <a:tc>
                  <a:txBody>
                    <a:bodyPr/>
                    <a:lstStyle/>
                    <a:p>
                      <a:pPr algn="ctr">
                        <a:lnSpc>
                          <a:spcPct val="107000"/>
                        </a:lnSpc>
                        <a:spcAft>
                          <a:spcPts val="800"/>
                        </a:spcAft>
                      </a:pPr>
                      <a:r>
                        <a:rPr lang="fr-CA" sz="1000" b="1" kern="100" dirty="0">
                          <a:solidFill>
                            <a:schemeClr val="bg2">
                              <a:lumMod val="25000"/>
                            </a:schemeClr>
                          </a:solidFill>
                          <a:effectLst/>
                          <a:latin typeface="Montserrat" panose="00000500000000000000" pitchFamily="2" charset="0"/>
                          <a:ea typeface="Aptos" panose="020B0004020202020204" pitchFamily="34" charset="0"/>
                          <a:cs typeface="Times New Roman"/>
                        </a:rPr>
                        <a:t>58,3</a:t>
                      </a:r>
                    </a:p>
                  </a:txBody>
                  <a:tcPr marL="68580" marT="18415" marB="18415" anchor="ctr">
                    <a:solidFill>
                      <a:srgbClr val="D2CEDC"/>
                    </a:solidFill>
                  </a:tcPr>
                </a:tc>
                <a:tc>
                  <a:txBody>
                    <a:bodyPr/>
                    <a:lstStyle/>
                    <a:p>
                      <a:pPr algn="ctr">
                        <a:lnSpc>
                          <a:spcPct val="107000"/>
                        </a:lnSpc>
                        <a:spcAft>
                          <a:spcPts val="800"/>
                        </a:spcAft>
                      </a:pPr>
                      <a:endParaRPr lang="fr-CA" sz="1000" b="1" kern="100" dirty="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solidFill>
                      <a:srgbClr val="D2CEDC"/>
                    </a:solidFill>
                  </a:tcPr>
                </a:tc>
                <a:extLst>
                  <a:ext uri="{0D108BD9-81ED-4DB2-BD59-A6C34878D82A}">
                    <a16:rowId xmlns:a16="http://schemas.microsoft.com/office/drawing/2014/main" val="3132905306"/>
                  </a:ext>
                </a:extLst>
              </a:tr>
              <a:tr h="219879">
                <a:tc>
                  <a:txBody>
                    <a:bodyPr/>
                    <a:lstStyle/>
                    <a:p>
                      <a:pPr>
                        <a:lnSpc>
                          <a:spcPct val="107000"/>
                        </a:lnSpc>
                        <a:spcAft>
                          <a:spcPts val="800"/>
                        </a:spcAft>
                      </a:pPr>
                      <a:r>
                        <a:rPr lang="fr-CA" sz="1000" b="1" kern="1200" dirty="0" err="1">
                          <a:solidFill>
                            <a:schemeClr val="dk1"/>
                          </a:solidFill>
                          <a:latin typeface="Montserrat" panose="00000500000000000000" pitchFamily="2" charset="0"/>
                          <a:ea typeface="+mn-ea"/>
                          <a:cs typeface="+mn-cs"/>
                        </a:rPr>
                        <a:t>Avg</a:t>
                      </a:r>
                      <a:r>
                        <a:rPr lang="fr-CA" sz="1000" b="1" kern="1200" dirty="0">
                          <a:solidFill>
                            <a:schemeClr val="dk1"/>
                          </a:solidFill>
                          <a:latin typeface="Montserrat" panose="00000500000000000000" pitchFamily="2" charset="0"/>
                          <a:ea typeface="+mn-ea"/>
                          <a:cs typeface="+mn-cs"/>
                        </a:rPr>
                        <a:t>. Cap.</a:t>
                      </a:r>
                    </a:p>
                  </a:txBody>
                  <a:tcPr marR="68580" marT="18288" marB="18288" anchor="ctr">
                    <a:solidFill>
                      <a:srgbClr val="D2CEDC"/>
                    </a:solidFill>
                  </a:tcPr>
                </a:tc>
                <a:tc>
                  <a:txBody>
                    <a:bodyPr/>
                    <a:lstStyle/>
                    <a:p>
                      <a:pPr algn="ctr">
                        <a:lnSpc>
                          <a:spcPct val="107000"/>
                        </a:lnSpc>
                        <a:spcAft>
                          <a:spcPts val="800"/>
                        </a:spcAft>
                      </a:pPr>
                      <a:r>
                        <a:rPr lang="fr-CA" sz="1000" b="1" kern="100" dirty="0">
                          <a:solidFill>
                            <a:schemeClr val="bg2">
                              <a:lumMod val="25000"/>
                            </a:schemeClr>
                          </a:solidFill>
                          <a:effectLst/>
                          <a:latin typeface="Montserrat" panose="00000500000000000000" pitchFamily="2" charset="0"/>
                          <a:ea typeface="Aptos" panose="020B0004020202020204" pitchFamily="34" charset="0"/>
                          <a:cs typeface="Times New Roman"/>
                        </a:rPr>
                        <a:t>522 G $</a:t>
                      </a:r>
                    </a:p>
                  </a:txBody>
                  <a:tcPr marL="68580" marT="18415" marB="18415" anchor="ctr">
                    <a:solidFill>
                      <a:srgbClr val="D2CEDC"/>
                    </a:solidFill>
                  </a:tcPr>
                </a:tc>
                <a:tc>
                  <a:txBody>
                    <a:bodyPr/>
                    <a:lstStyle/>
                    <a:p>
                      <a:pPr algn="ctr">
                        <a:lnSpc>
                          <a:spcPct val="107000"/>
                        </a:lnSpc>
                        <a:spcAft>
                          <a:spcPts val="800"/>
                        </a:spcAft>
                      </a:pPr>
                      <a:r>
                        <a:rPr lang="fr-CA" sz="1000" b="1" kern="100" dirty="0">
                          <a:solidFill>
                            <a:schemeClr val="bg2">
                              <a:lumMod val="25000"/>
                            </a:schemeClr>
                          </a:solidFill>
                          <a:effectLst/>
                          <a:latin typeface="Montserrat" panose="00000500000000000000" pitchFamily="2" charset="0"/>
                          <a:ea typeface="Aptos" panose="020B0004020202020204" pitchFamily="34" charset="0"/>
                          <a:cs typeface="Times New Roman"/>
                        </a:rPr>
                        <a:t>443 G $</a:t>
                      </a:r>
                    </a:p>
                  </a:txBody>
                  <a:tcPr marL="68580" marT="18415" marB="18415" anchor="ctr">
                    <a:solidFill>
                      <a:srgbClr val="D2CEDC"/>
                    </a:solidFill>
                  </a:tcPr>
                </a:tc>
                <a:tc>
                  <a:txBody>
                    <a:bodyPr/>
                    <a:lstStyle/>
                    <a:p>
                      <a:pPr algn="ctr">
                        <a:lnSpc>
                          <a:spcPct val="107000"/>
                        </a:lnSpc>
                        <a:spcAft>
                          <a:spcPts val="800"/>
                        </a:spcAft>
                      </a:pPr>
                      <a:endParaRPr lang="fr-CA" sz="1000" b="1" kern="100" dirty="0">
                        <a:solidFill>
                          <a:schemeClr val="bg2">
                            <a:lumMod val="25000"/>
                          </a:schemeClr>
                        </a:solidFill>
                        <a:effectLst/>
                        <a:latin typeface="Montserrat" panose="00000500000000000000" pitchFamily="2" charset="0"/>
                        <a:ea typeface="Aptos" panose="020B0004020202020204" pitchFamily="34" charset="0"/>
                        <a:cs typeface="Times New Roman"/>
                      </a:endParaRPr>
                    </a:p>
                  </a:txBody>
                  <a:tcPr marL="68580" marT="18415" marB="18415" anchor="ctr">
                    <a:solidFill>
                      <a:srgbClr val="D2CEDC"/>
                    </a:solidFill>
                  </a:tcPr>
                </a:tc>
                <a:extLst>
                  <a:ext uri="{0D108BD9-81ED-4DB2-BD59-A6C34878D82A}">
                    <a16:rowId xmlns:a16="http://schemas.microsoft.com/office/drawing/2014/main" val="3102191088"/>
                  </a:ext>
                </a:extLst>
              </a:tr>
            </a:tbl>
          </a:graphicData>
        </a:graphic>
      </p:graphicFrame>
      <p:graphicFrame>
        <p:nvGraphicFramePr>
          <p:cNvPr id="13" name="Table 12">
            <a:extLst>
              <a:ext uri="{FF2B5EF4-FFF2-40B4-BE49-F238E27FC236}">
                <a16:creationId xmlns:a16="http://schemas.microsoft.com/office/drawing/2014/main" id="{A0D75692-9585-76AA-6A34-30C2FB125221}"/>
              </a:ext>
            </a:extLst>
          </p:cNvPr>
          <p:cNvGraphicFramePr>
            <a:graphicFrameLocks noGrp="1"/>
          </p:cNvGraphicFramePr>
          <p:nvPr>
            <p:extLst>
              <p:ext uri="{D42A27DB-BD31-4B8C-83A1-F6EECF244321}">
                <p14:modId xmlns:p14="http://schemas.microsoft.com/office/powerpoint/2010/main" val="1172649186"/>
              </p:ext>
            </p:extLst>
          </p:nvPr>
        </p:nvGraphicFramePr>
        <p:xfrm>
          <a:off x="627062" y="5984762"/>
          <a:ext cx="2776032" cy="1568532"/>
        </p:xfrm>
        <a:graphic>
          <a:graphicData uri="http://schemas.openxmlformats.org/drawingml/2006/table">
            <a:tbl>
              <a:tblPr firstRow="1" bandRow="1">
                <a:tableStyleId>{5C22544A-7EE6-4342-B048-85BDC9FD1C3A}</a:tableStyleId>
              </a:tblPr>
              <a:tblGrid>
                <a:gridCol w="1205028">
                  <a:extLst>
                    <a:ext uri="{9D8B030D-6E8A-4147-A177-3AD203B41FA5}">
                      <a16:colId xmlns:a16="http://schemas.microsoft.com/office/drawing/2014/main" val="2275276450"/>
                    </a:ext>
                  </a:extLst>
                </a:gridCol>
                <a:gridCol w="523668">
                  <a:extLst>
                    <a:ext uri="{9D8B030D-6E8A-4147-A177-3AD203B41FA5}">
                      <a16:colId xmlns:a16="http://schemas.microsoft.com/office/drawing/2014/main" val="3409793153"/>
                    </a:ext>
                  </a:extLst>
                </a:gridCol>
                <a:gridCol w="523668">
                  <a:extLst>
                    <a:ext uri="{9D8B030D-6E8A-4147-A177-3AD203B41FA5}">
                      <a16:colId xmlns:a16="http://schemas.microsoft.com/office/drawing/2014/main" val="2055219136"/>
                    </a:ext>
                  </a:extLst>
                </a:gridCol>
                <a:gridCol w="523668">
                  <a:extLst>
                    <a:ext uri="{9D8B030D-6E8A-4147-A177-3AD203B41FA5}">
                      <a16:colId xmlns:a16="http://schemas.microsoft.com/office/drawing/2014/main" val="3984349969"/>
                    </a:ext>
                  </a:extLst>
                </a:gridCol>
              </a:tblGrid>
              <a:tr h="394578">
                <a:tc>
                  <a:txBody>
                    <a:bodyPr/>
                    <a:lstStyle/>
                    <a:p>
                      <a:pPr marL="0" marR="0" algn="just">
                        <a:lnSpc>
                          <a:spcPct val="107000"/>
                        </a:lnSpc>
                        <a:spcBef>
                          <a:spcPts val="0"/>
                        </a:spcBef>
                        <a:spcAft>
                          <a:spcPts val="0"/>
                        </a:spcAft>
                      </a:pPr>
                      <a:r>
                        <a:rPr lang="en-CA" sz="1000" dirty="0">
                          <a:solidFill>
                            <a:schemeClr val="bg1"/>
                          </a:solidFill>
                          <a:effectLst/>
                          <a:latin typeface="Montserrat" panose="00000500000000000000" pitchFamily="2" charset="0"/>
                          <a:cs typeface="Arial" panose="020B0604020202020204" pitchFamily="34" charset="0"/>
                        </a:rPr>
                        <a:t>Ratio/</a:t>
                      </a:r>
                    </a:p>
                    <a:p>
                      <a:pPr marL="0" marR="0" algn="just">
                        <a:lnSpc>
                          <a:spcPct val="107000"/>
                        </a:lnSpc>
                        <a:spcBef>
                          <a:spcPts val="0"/>
                        </a:spcBef>
                        <a:spcAft>
                          <a:spcPts val="0"/>
                        </a:spcAft>
                      </a:pPr>
                      <a:r>
                        <a:rPr lang="en-CA" sz="1000" dirty="0">
                          <a:solidFill>
                            <a:schemeClr val="bg1"/>
                          </a:solidFill>
                          <a:effectLst/>
                          <a:latin typeface="Montserrat" panose="00000500000000000000" pitchFamily="2" charset="0"/>
                          <a:cs typeface="Arial" panose="020B0604020202020204" pitchFamily="34" charset="0"/>
                        </a:rPr>
                        <a:t>Growth of</a:t>
                      </a:r>
                    </a:p>
                  </a:txBody>
                  <a:tcPr marR="68580" marT="18288" marB="18288" anchor="ct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Q3</a:t>
                      </a: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1000" dirty="0">
                          <a:solidFill>
                            <a:schemeClr val="bg1"/>
                          </a:solidFill>
                          <a:effectLst/>
                          <a:latin typeface="Montserrat" panose="00000500000000000000" pitchFamily="2" charset="0"/>
                        </a:rPr>
                        <a:t>Q4</a:t>
                      </a:r>
                      <a:endParaRPr lang="en-CA" sz="10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68580" marT="18288" marB="18288" anchor="ctr">
                    <a:solidFill>
                      <a:srgbClr val="5C3D92"/>
                    </a:solidFill>
                  </a:tcPr>
                </a:tc>
                <a:tc>
                  <a:txBody>
                    <a:bodyPr/>
                    <a:lstStyle/>
                    <a:p>
                      <a:pPr marL="0" marR="0" algn="ctr">
                        <a:lnSpc>
                          <a:spcPct val="107000"/>
                        </a:lnSpc>
                        <a:spcBef>
                          <a:spcPts val="0"/>
                        </a:spcBef>
                        <a:spcAft>
                          <a:spcPts val="0"/>
                        </a:spcAft>
                      </a:pPr>
                      <a:r>
                        <a:rPr lang="en-CA" sz="9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ACWI</a:t>
                      </a:r>
                    </a:p>
                  </a:txBody>
                  <a:tcPr marL="68580" marT="18288" marB="18288" anchor="ctr">
                    <a:solidFill>
                      <a:srgbClr val="5C3D92"/>
                    </a:solidFill>
                  </a:tcPr>
                </a:tc>
                <a:extLst>
                  <a:ext uri="{0D108BD9-81ED-4DB2-BD59-A6C34878D82A}">
                    <a16:rowId xmlns:a16="http://schemas.microsoft.com/office/drawing/2014/main" val="1206326899"/>
                  </a:ext>
                </a:extLst>
              </a:tr>
              <a:tr h="19565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Price/</a:t>
                      </a:r>
                      <a:r>
                        <a:rPr lang="fr-CA" sz="900" kern="1200" dirty="0" err="1">
                          <a:solidFill>
                            <a:schemeClr val="dk1"/>
                          </a:solidFill>
                          <a:latin typeface="Montserrat" panose="00000500000000000000" pitchFamily="2" charset="0"/>
                          <a:ea typeface="+mn-ea"/>
                          <a:cs typeface="+mn-cs"/>
                        </a:rPr>
                        <a:t>Earning</a:t>
                      </a:r>
                      <a:endParaRPr lang="fr-CA" sz="900" kern="1200" dirty="0">
                        <a:solidFill>
                          <a:schemeClr val="dk1"/>
                        </a:solidFill>
                        <a:latin typeface="Montserrat" panose="00000500000000000000" pitchFamily="2" charset="0"/>
                        <a:ea typeface="+mn-ea"/>
                        <a:cs typeface="+mn-cs"/>
                      </a:endParaRPr>
                    </a:p>
                  </a:txBody>
                  <a:tcPr marR="68580" marT="18288" marB="18288"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21,4x</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22,7x</a:t>
                      </a:r>
                    </a:p>
                  </a:txBody>
                  <a:tcPr marL="68580" marT="18415" marB="18415" anchor="ctr">
                    <a:solidFill>
                      <a:srgbClr val="DCDCDC"/>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18,1 x</a:t>
                      </a:r>
                    </a:p>
                  </a:txBody>
                  <a:tcPr marL="68580" marT="18415" marB="18415" anchor="ctr">
                    <a:solidFill>
                      <a:srgbClr val="DCDCDC"/>
                    </a:solidFill>
                  </a:tcPr>
                </a:tc>
                <a:extLst>
                  <a:ext uri="{0D108BD9-81ED-4DB2-BD59-A6C34878D82A}">
                    <a16:rowId xmlns:a16="http://schemas.microsoft.com/office/drawing/2014/main" val="3744903181"/>
                  </a:ext>
                </a:extLst>
              </a:tr>
              <a:tr h="19565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LT </a:t>
                      </a:r>
                      <a:r>
                        <a:rPr lang="fr-CA" sz="900" kern="1200" dirty="0" err="1">
                          <a:solidFill>
                            <a:schemeClr val="dk1"/>
                          </a:solidFill>
                          <a:latin typeface="Montserrat" panose="00000500000000000000" pitchFamily="2" charset="0"/>
                          <a:ea typeface="+mn-ea"/>
                          <a:cs typeface="+mn-cs"/>
                        </a:rPr>
                        <a:t>Earnings</a:t>
                      </a:r>
                      <a:endParaRPr lang="fr-CA" sz="900" kern="1200" dirty="0">
                        <a:solidFill>
                          <a:schemeClr val="dk1"/>
                        </a:solidFill>
                        <a:latin typeface="Montserrat" panose="00000500000000000000" pitchFamily="2" charset="0"/>
                        <a:ea typeface="+mn-ea"/>
                        <a:cs typeface="+mn-cs"/>
                      </a:endParaRPr>
                    </a:p>
                  </a:txBody>
                  <a:tcPr marR="68580" marT="18288" marB="18288"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17,1 %</a:t>
                      </a:r>
                    </a:p>
                  </a:txBody>
                  <a:tcPr marL="68580" marT="18415" marB="18415"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14,6 %</a:t>
                      </a:r>
                    </a:p>
                  </a:txBody>
                  <a:tcPr marL="68580" marT="18415" marB="18415"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10,2 %</a:t>
                      </a:r>
                    </a:p>
                  </a:txBody>
                  <a:tcPr marL="68580" marT="18415" marB="18415" anchor="ctr">
                    <a:solidFill>
                      <a:srgbClr val="DAD3C0"/>
                    </a:solidFill>
                  </a:tcPr>
                </a:tc>
                <a:extLst>
                  <a:ext uri="{0D108BD9-81ED-4DB2-BD59-A6C34878D82A}">
                    <a16:rowId xmlns:a16="http://schemas.microsoft.com/office/drawing/2014/main" val="4231062960"/>
                  </a:ext>
                </a:extLst>
              </a:tr>
              <a:tr h="19565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Revenues</a:t>
                      </a:r>
                    </a:p>
                  </a:txBody>
                  <a:tcPr marR="68580" marT="18288" marB="18288"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10,7 %</a:t>
                      </a:r>
                    </a:p>
                  </a:txBody>
                  <a:tcPr marL="68580" marT="18415" marB="18415"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10,9 %</a:t>
                      </a:r>
                    </a:p>
                  </a:txBody>
                  <a:tcPr marL="68580" marT="18415" marB="18415"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8,0 %</a:t>
                      </a:r>
                    </a:p>
                  </a:txBody>
                  <a:tcPr marL="68580" marT="18415" marB="18415" anchor="ctr">
                    <a:solidFill>
                      <a:srgbClr val="DAD3C0"/>
                    </a:solidFill>
                  </a:tcPr>
                </a:tc>
                <a:extLst>
                  <a:ext uri="{0D108BD9-81ED-4DB2-BD59-A6C34878D82A}">
                    <a16:rowId xmlns:a16="http://schemas.microsoft.com/office/drawing/2014/main" val="3946210414"/>
                  </a:ext>
                </a:extLst>
              </a:tr>
              <a:tr h="19565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Free Cash Flow </a:t>
                      </a:r>
                    </a:p>
                  </a:txBody>
                  <a:tcPr marR="68580" marT="18288" marB="18288"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10,9 %</a:t>
                      </a:r>
                    </a:p>
                  </a:txBody>
                  <a:tcPr marL="68580" marT="18415" marB="18415"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12,9 %</a:t>
                      </a:r>
                    </a:p>
                  </a:txBody>
                  <a:tcPr marL="68580" marT="18415" marB="18415" anchor="ctr">
                    <a:solidFill>
                      <a:srgbClr val="DAD3C0"/>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6,3 %</a:t>
                      </a:r>
                    </a:p>
                  </a:txBody>
                  <a:tcPr marL="68580" marT="18415" marB="18415" anchor="ctr">
                    <a:solidFill>
                      <a:srgbClr val="DAD3C0"/>
                    </a:solidFill>
                  </a:tcPr>
                </a:tc>
                <a:extLst>
                  <a:ext uri="{0D108BD9-81ED-4DB2-BD59-A6C34878D82A}">
                    <a16:rowId xmlns:a16="http://schemas.microsoft.com/office/drawing/2014/main" val="1057212147"/>
                  </a:ext>
                </a:extLst>
              </a:tr>
              <a:tr h="195659">
                <a:tc>
                  <a:txBody>
                    <a:bodyPr/>
                    <a:lstStyle/>
                    <a:p>
                      <a:pPr>
                        <a:lnSpc>
                          <a:spcPct val="107000"/>
                        </a:lnSpc>
                        <a:spcAft>
                          <a:spcPts val="800"/>
                        </a:spcAft>
                      </a:pPr>
                      <a:r>
                        <a:rPr lang="fr-CA" sz="900" kern="1200" dirty="0">
                          <a:solidFill>
                            <a:schemeClr val="dk1"/>
                          </a:solidFill>
                          <a:latin typeface="Montserrat" panose="00000500000000000000" pitchFamily="2" charset="0"/>
                          <a:ea typeface="+mn-ea"/>
                          <a:cs typeface="+mn-cs"/>
                        </a:rPr>
                        <a:t>ROIC</a:t>
                      </a:r>
                    </a:p>
                  </a:txBody>
                  <a:tcPr marR="68580" marT="18288" marB="18288" anchor="ctr">
                    <a:solidFill>
                      <a:srgbClr val="DDD4ED"/>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16,4 %</a:t>
                      </a:r>
                    </a:p>
                  </a:txBody>
                  <a:tcPr marL="68580" marT="18415" marB="18415" anchor="ctr">
                    <a:solidFill>
                      <a:srgbClr val="DDD4ED"/>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18,3 %</a:t>
                      </a:r>
                    </a:p>
                  </a:txBody>
                  <a:tcPr marL="68580" marT="18415" marB="18415" anchor="ctr">
                    <a:solidFill>
                      <a:srgbClr val="DDD4ED"/>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22,0 %</a:t>
                      </a:r>
                    </a:p>
                  </a:txBody>
                  <a:tcPr marL="68580" marT="18415" marB="18415" anchor="ctr">
                    <a:solidFill>
                      <a:srgbClr val="DDD4ED"/>
                    </a:solidFill>
                  </a:tcPr>
                </a:tc>
                <a:extLst>
                  <a:ext uri="{0D108BD9-81ED-4DB2-BD59-A6C34878D82A}">
                    <a16:rowId xmlns:a16="http://schemas.microsoft.com/office/drawing/2014/main" val="4212884714"/>
                  </a:ext>
                </a:extLst>
              </a:tr>
              <a:tr h="195659">
                <a:tc>
                  <a:txBody>
                    <a:bodyPr/>
                    <a:lstStyle/>
                    <a:p>
                      <a:pPr>
                        <a:lnSpc>
                          <a:spcPct val="107000"/>
                        </a:lnSpc>
                        <a:spcAft>
                          <a:spcPts val="800"/>
                        </a:spcAft>
                      </a:pPr>
                      <a:r>
                        <a:rPr lang="fr-CA" sz="900" kern="1200" dirty="0" err="1">
                          <a:solidFill>
                            <a:schemeClr val="dk1"/>
                          </a:solidFill>
                          <a:latin typeface="Montserrat" panose="00000500000000000000" pitchFamily="2" charset="0"/>
                          <a:ea typeface="+mn-ea"/>
                          <a:cs typeface="+mn-cs"/>
                        </a:rPr>
                        <a:t>Debt</a:t>
                      </a:r>
                      <a:r>
                        <a:rPr lang="fr-CA" sz="900" kern="1200" dirty="0">
                          <a:solidFill>
                            <a:schemeClr val="dk1"/>
                          </a:solidFill>
                          <a:latin typeface="Montserrat" panose="00000500000000000000" pitchFamily="2" charset="0"/>
                          <a:ea typeface="+mn-ea"/>
                          <a:cs typeface="+mn-cs"/>
                        </a:rPr>
                        <a:t>/Capital</a:t>
                      </a:r>
                    </a:p>
                  </a:txBody>
                  <a:tcPr marR="68580" marT="18288" marB="18288" anchor="ctr">
                    <a:solidFill>
                      <a:srgbClr val="DDD4ED"/>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28,9 %</a:t>
                      </a:r>
                    </a:p>
                  </a:txBody>
                  <a:tcPr marL="68580" marT="18415" marB="18415" anchor="ctr">
                    <a:solidFill>
                      <a:srgbClr val="DDD4ED"/>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26,7 %</a:t>
                      </a:r>
                    </a:p>
                  </a:txBody>
                  <a:tcPr marL="68580" marT="18415" marB="18415" anchor="ctr">
                    <a:solidFill>
                      <a:srgbClr val="DDD4ED"/>
                    </a:solidFill>
                  </a:tcPr>
                </a:tc>
                <a:tc>
                  <a:txBody>
                    <a:bodyPr/>
                    <a:lstStyle/>
                    <a:p>
                      <a:pPr algn="ctr">
                        <a:lnSpc>
                          <a:spcPct val="107000"/>
                        </a:lnSpc>
                        <a:spcAft>
                          <a:spcPts val="800"/>
                        </a:spcAft>
                      </a:pPr>
                      <a:r>
                        <a:rPr lang="fr-CA" sz="900" kern="100" dirty="0">
                          <a:solidFill>
                            <a:schemeClr val="bg2">
                              <a:lumMod val="25000"/>
                            </a:schemeClr>
                          </a:solidFill>
                          <a:effectLst/>
                          <a:latin typeface="Montserrat" panose="00000500000000000000" pitchFamily="2" charset="0"/>
                          <a:ea typeface="Aptos" panose="020B0004020202020204" pitchFamily="34" charset="0"/>
                          <a:cs typeface="Times New Roman"/>
                        </a:rPr>
                        <a:t>36,1 %</a:t>
                      </a:r>
                    </a:p>
                  </a:txBody>
                  <a:tcPr marL="68580" marT="18415" marB="18415" anchor="ctr">
                    <a:solidFill>
                      <a:srgbClr val="DDD4ED"/>
                    </a:solidFill>
                  </a:tcPr>
                </a:tc>
                <a:extLst>
                  <a:ext uri="{0D108BD9-81ED-4DB2-BD59-A6C34878D82A}">
                    <a16:rowId xmlns:a16="http://schemas.microsoft.com/office/drawing/2014/main" val="1063591831"/>
                  </a:ext>
                </a:extLst>
              </a:tr>
            </a:tbl>
          </a:graphicData>
        </a:graphic>
      </p:graphicFrame>
      <p:sp>
        <p:nvSpPr>
          <p:cNvPr id="4" name="Slide Number Placeholder 4">
            <a:extLst>
              <a:ext uri="{FF2B5EF4-FFF2-40B4-BE49-F238E27FC236}">
                <a16:creationId xmlns:a16="http://schemas.microsoft.com/office/drawing/2014/main" id="{C4DE8F2E-F4B0-FE17-4B00-CFA4EF9E7E51}"/>
              </a:ext>
            </a:extLst>
          </p:cNvPr>
          <p:cNvSpPr>
            <a:spLocks noGrp="1"/>
          </p:cNvSpPr>
          <p:nvPr>
            <p:ph type="sldNum" sz="quarter" idx="12"/>
            <p:custDataLst>
              <p:tags r:id="rId19"/>
            </p:custDataLst>
          </p:nvPr>
        </p:nvSpPr>
        <p:spPr>
          <a:xfrm>
            <a:off x="7200900" y="7406282"/>
            <a:ext cx="2263140" cy="123111"/>
          </a:xfrm>
        </p:spPr>
        <p:txBody>
          <a:bodyPr/>
          <a:lstStyle/>
          <a:p>
            <a:fld id="{E5F51E81-AAE7-994D-8540-B49F2D662D58}" type="slidenum">
              <a:rPr lang="en-US" smtClean="0"/>
              <a:pPr/>
              <a:t>6</a:t>
            </a:fld>
            <a:endParaRPr lang="en-US" dirty="0"/>
          </a:p>
        </p:txBody>
      </p:sp>
    </p:spTree>
    <p:extLst>
      <p:ext uri="{BB962C8B-B14F-4D97-AF65-F5344CB8AC3E}">
        <p14:creationId xmlns:p14="http://schemas.microsoft.com/office/powerpoint/2010/main" val="413882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94EA-3661-3A58-E3A1-692B19660271}"/>
              </a:ext>
            </a:extLst>
          </p:cNvPr>
          <p:cNvSpPr>
            <a:spLocks noGrp="1"/>
          </p:cNvSpPr>
          <p:nvPr>
            <p:ph type="title"/>
            <p:custDataLst>
              <p:tags r:id="rId1"/>
            </p:custDataLst>
          </p:nvPr>
        </p:nvSpPr>
        <p:spPr/>
        <p:txBody>
          <a:bodyPr/>
          <a:lstStyle/>
          <a:p>
            <a:r>
              <a:rPr lang="en-US" cap="all"/>
              <a:t>Institutional Mandates </a:t>
            </a:r>
          </a:p>
        </p:txBody>
      </p:sp>
      <p:sp>
        <p:nvSpPr>
          <p:cNvPr id="5" name="Slide Number Placeholder 4">
            <a:extLst>
              <a:ext uri="{FF2B5EF4-FFF2-40B4-BE49-F238E27FC236}">
                <a16:creationId xmlns:a16="http://schemas.microsoft.com/office/drawing/2014/main" id="{50CDC023-DE4D-D67E-E687-599E3AAD2BA6}"/>
              </a:ext>
            </a:extLst>
          </p:cNvPr>
          <p:cNvSpPr>
            <a:spLocks noGrp="1"/>
          </p:cNvSpPr>
          <p:nvPr>
            <p:ph type="sldNum" sz="quarter" idx="12"/>
            <p:custDataLst>
              <p:tags r:id="rId2"/>
            </p:custDataLst>
          </p:nvPr>
        </p:nvSpPr>
        <p:spPr/>
        <p:txBody>
          <a:bodyPr/>
          <a:lstStyle/>
          <a:p>
            <a:fld id="{E5F51E81-AAE7-994D-8540-B49F2D662D58}" type="slidenum">
              <a:rPr lang="en-US" smtClean="0"/>
              <a:pPr/>
              <a:t>7</a:t>
            </a:fld>
            <a:endParaRPr lang="en-US"/>
          </a:p>
        </p:txBody>
      </p:sp>
      <p:sp>
        <p:nvSpPr>
          <p:cNvPr id="3" name="Content Placeholder 2">
            <a:extLst>
              <a:ext uri="{FF2B5EF4-FFF2-40B4-BE49-F238E27FC236}">
                <a16:creationId xmlns:a16="http://schemas.microsoft.com/office/drawing/2014/main" id="{64E713F5-E3D4-E598-10DD-A47B4964D7AB}"/>
              </a:ext>
            </a:extLst>
          </p:cNvPr>
          <p:cNvSpPr>
            <a:spLocks noGrp="1"/>
          </p:cNvSpPr>
          <p:nvPr>
            <p:ph idx="13"/>
            <p:custDataLst>
              <p:tags r:id="rId3"/>
            </p:custDataLst>
          </p:nvPr>
        </p:nvSpPr>
        <p:spPr>
          <a:xfrm>
            <a:off x="594359" y="1528269"/>
            <a:ext cx="8991508" cy="5878013"/>
          </a:xfrm>
        </p:spPr>
        <p:txBody>
          <a:bodyPr vert="horz" lIns="0" tIns="0" rIns="0" bIns="0" numCol="3" spcCol="237744" rtlCol="0" anchor="t">
            <a:noAutofit/>
          </a:bodyPr>
          <a:lstStyle/>
          <a:p>
            <a:pPr marL="7620" lvl="3" algn="just"/>
            <a:r>
              <a:rPr lang="en-US" b="1" dirty="0">
                <a:latin typeface="Montserrat"/>
              </a:rPr>
              <a:t>Multi-Year Deployment</a:t>
            </a:r>
          </a:p>
          <a:p>
            <a:pPr marL="7620" lvl="3" algn="just"/>
            <a:r>
              <a:rPr lang="en-US" dirty="0">
                <a:latin typeface="Montserrat"/>
              </a:rPr>
              <a:t>To date, </a:t>
            </a:r>
            <a:r>
              <a:rPr lang="en-US" dirty="0" err="1">
                <a:latin typeface="Montserrat"/>
              </a:rPr>
              <a:t>Sabius</a:t>
            </a:r>
            <a:r>
              <a:rPr lang="en-US" dirty="0">
                <a:latin typeface="Montserrat"/>
              </a:rPr>
              <a:t> has invested 9.2% of its capital in private assets but has already committed 22.5% to managers and plans to continue increasing our allocation in the coming quarters. Our approach to private asset investing, which involves gradually deploying capital over several years, helps avoid vintage risk and promotes optimal diversification. This strategy, typical of closed-end funds, allows us to seize the best opportunities over time.</a:t>
            </a:r>
          </a:p>
          <a:p>
            <a:pPr marL="7620" lvl="3" algn="just"/>
            <a:endParaRPr lang="en-US" dirty="0">
              <a:latin typeface="Montserrat"/>
            </a:endParaRPr>
          </a:p>
          <a:p>
            <a:pPr marL="7620" lvl="3" algn="just"/>
            <a:endParaRPr lang="en-US" dirty="0">
              <a:latin typeface="Montserrat"/>
            </a:endParaRPr>
          </a:p>
          <a:p>
            <a:pPr marL="7620" lvl="3" algn="just"/>
            <a:endParaRPr lang="en-US" dirty="0">
              <a:latin typeface="Montserrat"/>
            </a:endParaRPr>
          </a:p>
          <a:p>
            <a:pPr marL="7620" lvl="3" algn="just"/>
            <a:endParaRPr lang="en-US" dirty="0">
              <a:latin typeface="Montserrat"/>
            </a:endParaRPr>
          </a:p>
          <a:p>
            <a:pPr marL="7620" lvl="3" algn="just"/>
            <a:endParaRPr lang="en-US" dirty="0">
              <a:latin typeface="Montserrat"/>
            </a:endParaRPr>
          </a:p>
          <a:p>
            <a:pPr marL="7620" lvl="3" algn="just"/>
            <a:endParaRPr lang="en-US" dirty="0">
              <a:latin typeface="Montserrat"/>
            </a:endParaRPr>
          </a:p>
          <a:p>
            <a:pPr marL="7620" lvl="3" algn="just"/>
            <a:endParaRPr lang="en-US" dirty="0">
              <a:latin typeface="Montserrat"/>
            </a:endParaRPr>
          </a:p>
          <a:p>
            <a:pPr marL="7620" lvl="3" algn="just"/>
            <a:r>
              <a:rPr lang="en-US" b="1" dirty="0">
                <a:latin typeface="Montserrat"/>
              </a:rPr>
              <a:t>Activities during the quarter</a:t>
            </a:r>
          </a:p>
          <a:p>
            <a:pPr marL="7620" lvl="3" algn="just"/>
            <a:r>
              <a:rPr lang="en-US" dirty="0">
                <a:latin typeface="Montserrat"/>
              </a:rPr>
              <a:t>Near the end of the quarter, we made the decision to allocate 2% of the </a:t>
            </a:r>
            <a:r>
              <a:rPr lang="en-US" dirty="0" err="1">
                <a:latin typeface="Montserrat"/>
              </a:rPr>
              <a:t>Sabius</a:t>
            </a:r>
            <a:r>
              <a:rPr lang="en-US" dirty="0">
                <a:latin typeface="Montserrat"/>
              </a:rPr>
              <a:t> fund's capital to Hamilton Lane's evergreen Global Private Asset (GPA) fund. While this allocation is not yet reflected in the fund's current breakdown, it will be effective at the beginning of the first quarter of 2025.</a:t>
            </a:r>
          </a:p>
          <a:p>
            <a:pPr marL="7620" lvl="3" algn="just"/>
            <a:r>
              <a:rPr lang="en-US" dirty="0">
                <a:latin typeface="Montserrat"/>
              </a:rPr>
              <a:t>Hamilton Lane is a global leader in private market investment management, with over 30 years of experience and more than $900 billion in assets under management for approximately 1,800 high-net-worth clients and pension funds. As one of the world's largest asset allocators, Hamilton Lane benefits from an extensive network giving them access to unique opportunities and deal flow, particularly in direct investments where they enjoy preferential terms and fees.</a:t>
            </a:r>
          </a:p>
          <a:p>
            <a:pPr marL="7620" lvl="3" algn="just"/>
            <a:r>
              <a:rPr lang="en-US" dirty="0">
                <a:latin typeface="Montserrat"/>
              </a:rPr>
              <a:t>Their Global Private Asset fund deploys its capital across three main strategies:</a:t>
            </a:r>
          </a:p>
          <a:p>
            <a:pPr marL="179070" lvl="3" indent="-171450" algn="just">
              <a:buFont typeface="Arial" panose="020B0604020202020204" pitchFamily="34" charset="0"/>
              <a:buChar char="•"/>
            </a:pPr>
            <a:r>
              <a:rPr lang="en-US" b="1" dirty="0">
                <a:latin typeface="Montserrat"/>
              </a:rPr>
              <a:t>Secondaries</a:t>
            </a:r>
            <a:r>
              <a:rPr lang="en-US" dirty="0">
                <a:latin typeface="Montserrat"/>
              </a:rPr>
              <a:t> (49% target allocation, 18-24% target gross return): This strategy helps mitigate the J-curve by acquiring stakes in existing private equity funds, generally at a discount to their prevailing value.</a:t>
            </a:r>
          </a:p>
          <a:p>
            <a:pPr marL="179070" lvl="3" indent="-171450" algn="just">
              <a:buFont typeface="Arial" panose="020B0604020202020204" pitchFamily="34" charset="0"/>
              <a:buChar char="•"/>
            </a:pPr>
            <a:r>
              <a:rPr lang="en-US" b="1" dirty="0">
                <a:latin typeface="Montserrat"/>
              </a:rPr>
              <a:t>Direct Credit </a:t>
            </a:r>
            <a:r>
              <a:rPr lang="en-US" dirty="0">
                <a:latin typeface="Montserrat"/>
              </a:rPr>
              <a:t>(12% target allocation, 10-14% target gross return): This strategy provides increased liquidity for the fund.</a:t>
            </a:r>
          </a:p>
          <a:p>
            <a:pPr marL="179070" lvl="3" indent="-171450" algn="just">
              <a:buFont typeface="Arial" panose="020B0604020202020204" pitchFamily="34" charset="0"/>
              <a:buChar char="•"/>
            </a:pPr>
            <a:r>
              <a:rPr lang="en-US" b="1" dirty="0">
                <a:latin typeface="Montserrat"/>
              </a:rPr>
              <a:t>Direct Investments </a:t>
            </a:r>
            <a:r>
              <a:rPr lang="en-US" dirty="0">
                <a:latin typeface="Montserrat"/>
              </a:rPr>
              <a:t>(39% target allocation, 14-20% target gross return): This more fee-efficient strategy aims to enhance returns.</a:t>
            </a:r>
          </a:p>
          <a:p>
            <a:pPr marL="7620" lvl="3" algn="just"/>
            <a:endParaRPr lang="en-US" dirty="0">
              <a:latin typeface="Montserrat"/>
            </a:endParaRPr>
          </a:p>
          <a:p>
            <a:pPr marL="7620" lvl="3" algn="just"/>
            <a:endParaRPr lang="en-US" dirty="0">
              <a:latin typeface="Montserrat"/>
            </a:endParaRPr>
          </a:p>
          <a:p>
            <a:pPr marL="7620" lvl="3" algn="just"/>
            <a:r>
              <a:rPr lang="en-US" dirty="0">
                <a:latin typeface="Montserrat"/>
              </a:rPr>
              <a:t>The evergreen Global Private Asset fund, fully deployed and invested directly in high-quality assets, offers investors rapid exposure to private markets while mitigating the J-curve. The timing of this investment is also opportune, given the current environment in the private equity market, which has faced challenges in recent years, particularly due to the frozen IPO market since 2022.  The Trump administration, with its more favorable approach to private markets and mergers and acquisitions, is bringing a breath of fresh air to the industry.  The fee structure (1.5% management fee, 12.5% carried interest) is also very advantageous compared to industry standards.</a:t>
            </a:r>
          </a:p>
          <a:p>
            <a:pPr marL="7620" lvl="3" algn="just"/>
            <a:r>
              <a:rPr lang="en-US" b="1" dirty="0">
                <a:latin typeface="Montserrat"/>
              </a:rPr>
              <a:t>Due Diligence: KKR</a:t>
            </a:r>
          </a:p>
          <a:p>
            <a:pPr marL="7620" lvl="3" algn="just"/>
            <a:r>
              <a:rPr lang="en-US" dirty="0">
                <a:latin typeface="Montserrat"/>
              </a:rPr>
              <a:t>While our capital has not yet been formally committed, we are currently in the final stages of due diligence for a fund from KKR, one of the world's largest and oldest private equity managers. If all goes as planned, we will make an announcement next quarter.</a:t>
            </a:r>
          </a:p>
        </p:txBody>
      </p:sp>
      <p:graphicFrame>
        <p:nvGraphicFramePr>
          <p:cNvPr id="4" name="Table 3">
            <a:extLst>
              <a:ext uri="{FF2B5EF4-FFF2-40B4-BE49-F238E27FC236}">
                <a16:creationId xmlns:a16="http://schemas.microsoft.com/office/drawing/2014/main" id="{232D80BC-CA88-D16D-9430-CB55D3C99D39}"/>
              </a:ext>
            </a:extLst>
          </p:cNvPr>
          <p:cNvGraphicFramePr>
            <a:graphicFrameLocks noGrp="1"/>
          </p:cNvGraphicFramePr>
          <p:nvPr>
            <p:extLst>
              <p:ext uri="{D42A27DB-BD31-4B8C-83A1-F6EECF244321}">
                <p14:modId xmlns:p14="http://schemas.microsoft.com/office/powerpoint/2010/main" val="1444576405"/>
              </p:ext>
            </p:extLst>
          </p:nvPr>
        </p:nvGraphicFramePr>
        <p:xfrm>
          <a:off x="594359" y="3886200"/>
          <a:ext cx="2855317" cy="1722178"/>
        </p:xfrm>
        <a:graphic>
          <a:graphicData uri="http://schemas.openxmlformats.org/drawingml/2006/table">
            <a:tbl>
              <a:tblPr/>
              <a:tblGrid>
                <a:gridCol w="1263163">
                  <a:extLst>
                    <a:ext uri="{9D8B030D-6E8A-4147-A177-3AD203B41FA5}">
                      <a16:colId xmlns:a16="http://schemas.microsoft.com/office/drawing/2014/main" val="566426694"/>
                    </a:ext>
                  </a:extLst>
                </a:gridCol>
                <a:gridCol w="796077">
                  <a:extLst>
                    <a:ext uri="{9D8B030D-6E8A-4147-A177-3AD203B41FA5}">
                      <a16:colId xmlns:a16="http://schemas.microsoft.com/office/drawing/2014/main" val="801382896"/>
                    </a:ext>
                  </a:extLst>
                </a:gridCol>
                <a:gridCol w="796077">
                  <a:extLst>
                    <a:ext uri="{9D8B030D-6E8A-4147-A177-3AD203B41FA5}">
                      <a16:colId xmlns:a16="http://schemas.microsoft.com/office/drawing/2014/main" val="3939662754"/>
                    </a:ext>
                  </a:extLst>
                </a:gridCol>
              </a:tblGrid>
              <a:tr h="377371">
                <a:tc>
                  <a:txBody>
                    <a:bodyPr/>
                    <a:lstStyle/>
                    <a:p>
                      <a:pPr algn="l" rtl="0" fontAlgn="ctr"/>
                      <a:r>
                        <a:rPr lang="en-US" sz="1000" b="1" i="0" u="none" strike="noStrike">
                          <a:solidFill>
                            <a:srgbClr val="FFFFFF"/>
                          </a:solidFill>
                          <a:effectLst/>
                          <a:latin typeface="Montserrat" panose="00000500000000000000" pitchFamily="2" charset="0"/>
                        </a:rPr>
                        <a:t>Asset Class</a:t>
                      </a:r>
                      <a:endParaRPr lang="en-US" sz="1000" b="1" i="0" u="none" strike="noStrike">
                        <a:solidFill>
                          <a:srgbClr val="FFFFFF"/>
                        </a:solidFill>
                        <a:effectLst/>
                        <a:highlight>
                          <a:srgbClr val="5C3D91"/>
                        </a:highlight>
                        <a:latin typeface="Montserrat" panose="00000500000000000000" pitchFamily="2" charset="0"/>
                      </a:endParaRPr>
                    </a:p>
                  </a:txBody>
                  <a:tcPr marL="524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C3D91"/>
                    </a:solidFill>
                  </a:tcPr>
                </a:tc>
                <a:tc>
                  <a:txBody>
                    <a:bodyPr/>
                    <a:lstStyle/>
                    <a:p>
                      <a:pPr algn="ctr" rtl="0" fontAlgn="ctr"/>
                      <a:r>
                        <a:rPr lang="en-US" sz="1000" b="1" i="0" u="none" strike="noStrike">
                          <a:solidFill>
                            <a:srgbClr val="FFFFFF"/>
                          </a:solidFill>
                          <a:effectLst/>
                          <a:highlight>
                            <a:srgbClr val="5C3D91"/>
                          </a:highlight>
                          <a:latin typeface="Montserrat" panose="00000500000000000000" pitchFamily="2" charset="0"/>
                        </a:rPr>
                        <a:t>Current</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C3D91"/>
                    </a:solidFill>
                  </a:tcPr>
                </a:tc>
                <a:tc>
                  <a:txBody>
                    <a:bodyPr/>
                    <a:lstStyle/>
                    <a:p>
                      <a:pPr algn="ctr" rtl="0" fontAlgn="ctr"/>
                      <a:r>
                        <a:rPr lang="en-US" sz="1000" b="1" i="0" u="none" strike="noStrike">
                          <a:solidFill>
                            <a:srgbClr val="FFFFFF"/>
                          </a:solidFill>
                          <a:effectLst/>
                          <a:highlight>
                            <a:srgbClr val="5C3D91"/>
                          </a:highlight>
                          <a:latin typeface="Montserrat" panose="00000500000000000000" pitchFamily="2" charset="0"/>
                        </a:rPr>
                        <a:t>Committed</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C3D91"/>
                    </a:solidFill>
                  </a:tcPr>
                </a:tc>
                <a:extLst>
                  <a:ext uri="{0D108BD9-81ED-4DB2-BD59-A6C34878D82A}">
                    <a16:rowId xmlns:a16="http://schemas.microsoft.com/office/drawing/2014/main" val="2425303340"/>
                  </a:ext>
                </a:extLst>
              </a:tr>
              <a:tr h="198976">
                <a:tc>
                  <a:txBody>
                    <a:bodyPr/>
                    <a:lstStyle/>
                    <a:p>
                      <a:pPr algn="l" rtl="0" fontAlgn="ctr"/>
                      <a:r>
                        <a:rPr lang="en-US" sz="1000" b="0" i="0" u="none" strike="noStrike">
                          <a:solidFill>
                            <a:srgbClr val="0D0D0D"/>
                          </a:solidFill>
                          <a:effectLst/>
                          <a:highlight>
                            <a:srgbClr val="EAE8EE"/>
                          </a:highlight>
                          <a:latin typeface="Montserrat" panose="00000500000000000000" pitchFamily="2" charset="0"/>
                        </a:rPr>
                        <a:t>Agriculture</a:t>
                      </a:r>
                    </a:p>
                  </a:txBody>
                  <a:tcPr marL="524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3.3</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3.3</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extLst>
                  <a:ext uri="{0D108BD9-81ED-4DB2-BD59-A6C34878D82A}">
                    <a16:rowId xmlns:a16="http://schemas.microsoft.com/office/drawing/2014/main" val="2760871158"/>
                  </a:ext>
                </a:extLst>
              </a:tr>
              <a:tr h="192115">
                <a:tc>
                  <a:txBody>
                    <a:bodyPr/>
                    <a:lstStyle/>
                    <a:p>
                      <a:pPr algn="l" rtl="0" fontAlgn="ctr"/>
                      <a:r>
                        <a:rPr lang="en-US" sz="1000" b="0" i="0" u="none" strike="noStrike">
                          <a:solidFill>
                            <a:srgbClr val="0D0D0D"/>
                          </a:solidFill>
                          <a:effectLst/>
                          <a:highlight>
                            <a:srgbClr val="EAE8EE"/>
                          </a:highlight>
                          <a:latin typeface="Montserrat" panose="00000500000000000000" pitchFamily="2" charset="0"/>
                        </a:rPr>
                        <a:t>Private Equity</a:t>
                      </a:r>
                    </a:p>
                  </a:txBody>
                  <a:tcPr marL="524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1.9</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8.9</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extLst>
                  <a:ext uri="{0D108BD9-81ED-4DB2-BD59-A6C34878D82A}">
                    <a16:rowId xmlns:a16="http://schemas.microsoft.com/office/drawing/2014/main" val="317646728"/>
                  </a:ext>
                </a:extLst>
              </a:tr>
              <a:tr h="192115">
                <a:tc>
                  <a:txBody>
                    <a:bodyPr/>
                    <a:lstStyle/>
                    <a:p>
                      <a:pPr algn="l" rtl="0" fontAlgn="ctr"/>
                      <a:r>
                        <a:rPr lang="en-US" sz="1000" b="0" i="0" u="none" strike="noStrike">
                          <a:solidFill>
                            <a:srgbClr val="0D0D0D"/>
                          </a:solidFill>
                          <a:effectLst/>
                          <a:highlight>
                            <a:srgbClr val="EAE8EE"/>
                          </a:highlight>
                          <a:latin typeface="Montserrat" panose="00000500000000000000" pitchFamily="2" charset="0"/>
                        </a:rPr>
                        <a:t>Carbon Credit</a:t>
                      </a:r>
                    </a:p>
                  </a:txBody>
                  <a:tcPr marL="524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0.9</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8.9</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extLst>
                  <a:ext uri="{0D108BD9-81ED-4DB2-BD59-A6C34878D82A}">
                    <a16:rowId xmlns:a16="http://schemas.microsoft.com/office/drawing/2014/main" val="2695249930"/>
                  </a:ext>
                </a:extLst>
              </a:tr>
              <a:tr h="192115">
                <a:tc>
                  <a:txBody>
                    <a:bodyPr/>
                    <a:lstStyle/>
                    <a:p>
                      <a:pPr algn="l" rtl="0" fontAlgn="ctr"/>
                      <a:r>
                        <a:rPr lang="en-US" sz="1000" b="0" i="0" u="none" strike="noStrike">
                          <a:solidFill>
                            <a:srgbClr val="0D0D0D"/>
                          </a:solidFill>
                          <a:effectLst/>
                          <a:highlight>
                            <a:srgbClr val="EAE8EE"/>
                          </a:highlight>
                          <a:latin typeface="Montserrat" panose="00000500000000000000" pitchFamily="2" charset="0"/>
                        </a:rPr>
                        <a:t>Infrastructure</a:t>
                      </a:r>
                    </a:p>
                  </a:txBody>
                  <a:tcPr marL="524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0.8</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2.4</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8EE"/>
                    </a:solidFill>
                  </a:tcPr>
                </a:tc>
                <a:extLst>
                  <a:ext uri="{0D108BD9-81ED-4DB2-BD59-A6C34878D82A}">
                    <a16:rowId xmlns:a16="http://schemas.microsoft.com/office/drawing/2014/main" val="3914388783"/>
                  </a:ext>
                </a:extLst>
              </a:tr>
              <a:tr h="192115">
                <a:tc>
                  <a:txBody>
                    <a:bodyPr/>
                    <a:lstStyle/>
                    <a:p>
                      <a:pPr algn="l" rtl="0" fontAlgn="ctr"/>
                      <a:r>
                        <a:rPr lang="en-US" sz="1000" b="0" i="0" u="none" strike="noStrike">
                          <a:solidFill>
                            <a:srgbClr val="0D0D0D"/>
                          </a:solidFill>
                          <a:effectLst/>
                          <a:highlight>
                            <a:srgbClr val="EAE8EE"/>
                          </a:highlight>
                          <a:latin typeface="Montserrat" panose="00000500000000000000" pitchFamily="2" charset="0"/>
                        </a:rPr>
                        <a:t>Real Estate</a:t>
                      </a:r>
                    </a:p>
                  </a:txBody>
                  <a:tcPr marL="524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2.4</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8EE"/>
                    </a:solidFill>
                  </a:tcPr>
                </a:tc>
                <a:tc>
                  <a:txBody>
                    <a:bodyPr/>
                    <a:lstStyle/>
                    <a:p>
                      <a:pPr algn="ctr" rtl="0" fontAlgn="ctr"/>
                      <a:r>
                        <a:rPr lang="en-US" sz="1000" b="0" i="0" u="none" strike="noStrike">
                          <a:solidFill>
                            <a:srgbClr val="0D0D0D"/>
                          </a:solidFill>
                          <a:effectLst/>
                          <a:highlight>
                            <a:srgbClr val="EAE8EE"/>
                          </a:highlight>
                          <a:latin typeface="Montserrat" panose="00000500000000000000" pitchFamily="2" charset="0"/>
                        </a:rPr>
                        <a:t>2.4</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8EE"/>
                    </a:solidFill>
                  </a:tcPr>
                </a:tc>
                <a:extLst>
                  <a:ext uri="{0D108BD9-81ED-4DB2-BD59-A6C34878D82A}">
                    <a16:rowId xmlns:a16="http://schemas.microsoft.com/office/drawing/2014/main" val="866396369"/>
                  </a:ext>
                </a:extLst>
              </a:tr>
              <a:tr h="377371">
                <a:tc>
                  <a:txBody>
                    <a:bodyPr/>
                    <a:lstStyle/>
                    <a:p>
                      <a:pPr algn="l" rtl="0" fontAlgn="ctr"/>
                      <a:r>
                        <a:rPr lang="en-US" sz="1000" b="1" i="0" u="none" strike="noStrike">
                          <a:solidFill>
                            <a:srgbClr val="0D0D0D"/>
                          </a:solidFill>
                          <a:effectLst/>
                          <a:highlight>
                            <a:srgbClr val="D2CEDC"/>
                          </a:highlight>
                          <a:latin typeface="Montserrat" panose="00000500000000000000" pitchFamily="2" charset="0"/>
                        </a:rPr>
                        <a:t>Total</a:t>
                      </a:r>
                    </a:p>
                  </a:txBody>
                  <a:tcPr marL="524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2CEDC"/>
                    </a:solidFill>
                  </a:tcPr>
                </a:tc>
                <a:tc>
                  <a:txBody>
                    <a:bodyPr/>
                    <a:lstStyle/>
                    <a:p>
                      <a:pPr algn="ctr" rtl="0" fontAlgn="ctr"/>
                      <a:r>
                        <a:rPr lang="en-US" sz="1000" b="1" i="0" u="none" strike="noStrike">
                          <a:solidFill>
                            <a:srgbClr val="0D0D0D"/>
                          </a:solidFill>
                          <a:effectLst/>
                          <a:highlight>
                            <a:srgbClr val="D2CEDC"/>
                          </a:highlight>
                          <a:latin typeface="Montserrat" panose="00000500000000000000" pitchFamily="2" charset="0"/>
                        </a:rPr>
                        <a:t>9.3</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2CEDC"/>
                    </a:solidFill>
                  </a:tcPr>
                </a:tc>
                <a:tc>
                  <a:txBody>
                    <a:bodyPr/>
                    <a:lstStyle/>
                    <a:p>
                      <a:pPr algn="ctr" rtl="0" fontAlgn="ctr"/>
                      <a:r>
                        <a:rPr lang="en-US" sz="1000" b="1" i="0" u="none" strike="noStrike" dirty="0">
                          <a:solidFill>
                            <a:srgbClr val="0D0D0D"/>
                          </a:solidFill>
                          <a:effectLst/>
                          <a:highlight>
                            <a:srgbClr val="D2CEDC"/>
                          </a:highlight>
                          <a:latin typeface="Montserrat" panose="00000500000000000000" pitchFamily="2" charset="0"/>
                        </a:rPr>
                        <a:t>25.9</a:t>
                      </a:r>
                    </a:p>
                  </a:txBody>
                  <a:tcPr marL="5825" marR="5825" marT="58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2CEDC"/>
                    </a:solidFill>
                  </a:tcPr>
                </a:tc>
                <a:extLst>
                  <a:ext uri="{0D108BD9-81ED-4DB2-BD59-A6C34878D82A}">
                    <a16:rowId xmlns:a16="http://schemas.microsoft.com/office/drawing/2014/main" val="1085003273"/>
                  </a:ext>
                </a:extLst>
              </a:tr>
            </a:tbl>
          </a:graphicData>
        </a:graphic>
      </p:graphicFrame>
    </p:spTree>
    <p:extLst>
      <p:ext uri="{BB962C8B-B14F-4D97-AF65-F5344CB8AC3E}">
        <p14:creationId xmlns:p14="http://schemas.microsoft.com/office/powerpoint/2010/main" val="362482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CDC023-DE4D-D67E-E687-599E3AAD2BA6}"/>
              </a:ext>
            </a:extLst>
          </p:cNvPr>
          <p:cNvSpPr>
            <a:spLocks noGrp="1"/>
          </p:cNvSpPr>
          <p:nvPr>
            <p:ph type="sldNum" sz="quarter" idx="12"/>
            <p:custDataLst>
              <p:tags r:id="rId1"/>
            </p:custDataLst>
          </p:nvPr>
        </p:nvSpPr>
        <p:spPr/>
        <p:txBody>
          <a:bodyPr/>
          <a:lstStyle/>
          <a:p>
            <a:fld id="{E5F51E81-AAE7-994D-8540-B49F2D662D58}" type="slidenum">
              <a:rPr lang="en-US" smtClean="0">
                <a:solidFill>
                  <a:schemeClr val="tx1"/>
                </a:solidFill>
              </a:rPr>
              <a:pPr/>
              <a:t>8</a:t>
            </a:fld>
            <a:endParaRPr lang="en-US">
              <a:solidFill>
                <a:schemeClr val="tx1"/>
              </a:solidFill>
            </a:endParaRPr>
          </a:p>
        </p:txBody>
      </p:sp>
      <p:sp>
        <p:nvSpPr>
          <p:cNvPr id="3" name="Content Placeholder 2">
            <a:extLst>
              <a:ext uri="{FF2B5EF4-FFF2-40B4-BE49-F238E27FC236}">
                <a16:creationId xmlns:a16="http://schemas.microsoft.com/office/drawing/2014/main" id="{64E713F5-E3D4-E598-10DD-A47B4964D7AB}"/>
              </a:ext>
            </a:extLst>
          </p:cNvPr>
          <p:cNvSpPr>
            <a:spLocks noGrp="1"/>
          </p:cNvSpPr>
          <p:nvPr>
            <p:ph idx="1"/>
            <p:custDataLst>
              <p:tags r:id="rId2"/>
            </p:custDataLst>
          </p:nvPr>
        </p:nvSpPr>
        <p:spPr/>
        <p:txBody>
          <a:bodyPr vert="horz" lIns="0" tIns="0" rIns="0" bIns="0" numCol="1" spcCol="237744" rtlCol="0" anchor="t">
            <a:noAutofit/>
          </a:bodyPr>
          <a:lstStyle/>
          <a:p>
            <a:pPr lvl="2"/>
            <a:r>
              <a:rPr lang="en-US" dirty="0">
                <a:latin typeface="Georgia"/>
              </a:rPr>
              <a:t>Here is a summary of the major transactions carried out during the quarter</a:t>
            </a:r>
            <a:endParaRPr lang="fr-CA" dirty="0">
              <a:latin typeface="Georgia"/>
            </a:endParaRPr>
          </a:p>
        </p:txBody>
      </p:sp>
      <p:graphicFrame>
        <p:nvGraphicFramePr>
          <p:cNvPr id="4" name="Table 11">
            <a:extLst>
              <a:ext uri="{FF2B5EF4-FFF2-40B4-BE49-F238E27FC236}">
                <a16:creationId xmlns:a16="http://schemas.microsoft.com/office/drawing/2014/main" id="{379D3C6A-3F3D-27B8-F638-C16FDB212F2A}"/>
              </a:ext>
            </a:extLst>
          </p:cNvPr>
          <p:cNvGraphicFramePr>
            <a:graphicFrameLocks noGrp="1"/>
          </p:cNvGraphicFramePr>
          <p:nvPr>
            <p:custDataLst>
              <p:tags r:id="rId3"/>
            </p:custDataLst>
            <p:extLst>
              <p:ext uri="{D42A27DB-BD31-4B8C-83A1-F6EECF244321}">
                <p14:modId xmlns:p14="http://schemas.microsoft.com/office/powerpoint/2010/main" val="4193478561"/>
              </p:ext>
            </p:extLst>
          </p:nvPr>
        </p:nvGraphicFramePr>
        <p:xfrm>
          <a:off x="594357" y="1816998"/>
          <a:ext cx="8869680" cy="5876792"/>
        </p:xfrm>
        <a:graphic>
          <a:graphicData uri="http://schemas.openxmlformats.org/drawingml/2006/table">
            <a:tbl>
              <a:tblPr firstRow="1" bandRow="1">
                <a:tableStyleId>{5C22544A-7EE6-4342-B048-85BDC9FD1C3A}</a:tableStyleId>
              </a:tblPr>
              <a:tblGrid>
                <a:gridCol w="1551533">
                  <a:extLst>
                    <a:ext uri="{9D8B030D-6E8A-4147-A177-3AD203B41FA5}">
                      <a16:colId xmlns:a16="http://schemas.microsoft.com/office/drawing/2014/main" val="1944910340"/>
                    </a:ext>
                  </a:extLst>
                </a:gridCol>
                <a:gridCol w="1143000">
                  <a:extLst>
                    <a:ext uri="{9D8B030D-6E8A-4147-A177-3AD203B41FA5}">
                      <a16:colId xmlns:a16="http://schemas.microsoft.com/office/drawing/2014/main" val="1013695938"/>
                    </a:ext>
                  </a:extLst>
                </a:gridCol>
                <a:gridCol w="6175147">
                  <a:extLst>
                    <a:ext uri="{9D8B030D-6E8A-4147-A177-3AD203B41FA5}">
                      <a16:colId xmlns:a16="http://schemas.microsoft.com/office/drawing/2014/main" val="3106081112"/>
                    </a:ext>
                  </a:extLst>
                </a:gridCol>
              </a:tblGrid>
              <a:tr h="226422">
                <a:tc>
                  <a:txBody>
                    <a:bodyPr/>
                    <a:lstStyle/>
                    <a:p>
                      <a:pPr marL="0" marR="0">
                        <a:lnSpc>
                          <a:spcPct val="107000"/>
                        </a:lnSpc>
                        <a:spcBef>
                          <a:spcPts val="0"/>
                        </a:spcBef>
                        <a:spcAft>
                          <a:spcPts val="0"/>
                        </a:spcAft>
                      </a:pPr>
                      <a:r>
                        <a:rPr lang="en-US" sz="1000" b="1">
                          <a:solidFill>
                            <a:schemeClr val="bg1"/>
                          </a:solidFill>
                          <a:effectLst/>
                          <a:latin typeface="Montserrat"/>
                        </a:rPr>
                        <a:t>SECURITY</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R="68580" marT="18288" marB="18288" anchor="ctr"/>
                </a:tc>
                <a:tc>
                  <a:txBody>
                    <a:bodyPr/>
                    <a:lstStyle/>
                    <a:p>
                      <a:pPr marL="0" marR="0">
                        <a:lnSpc>
                          <a:spcPct val="107000"/>
                        </a:lnSpc>
                        <a:spcBef>
                          <a:spcPts val="0"/>
                        </a:spcBef>
                        <a:spcAft>
                          <a:spcPts val="0"/>
                        </a:spcAft>
                      </a:pPr>
                      <a:r>
                        <a:rPr lang="en-US" sz="1000" b="1">
                          <a:solidFill>
                            <a:schemeClr val="bg1"/>
                          </a:solidFill>
                          <a:effectLst/>
                          <a:latin typeface="Montserrat"/>
                        </a:rPr>
                        <a:t>TRANSACTION</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R="68580" marT="18288" marB="18288" anchor="ctr"/>
                </a:tc>
                <a:tc>
                  <a:txBody>
                    <a:bodyPr/>
                    <a:lstStyle/>
                    <a:p>
                      <a:pPr marL="0" marR="0">
                        <a:lnSpc>
                          <a:spcPct val="107000"/>
                        </a:lnSpc>
                        <a:spcBef>
                          <a:spcPts val="0"/>
                        </a:spcBef>
                        <a:spcAft>
                          <a:spcPts val="0"/>
                        </a:spcAft>
                      </a:pPr>
                      <a:r>
                        <a:rPr lang="en-US" sz="1000" b="1">
                          <a:solidFill>
                            <a:schemeClr val="bg1"/>
                          </a:solidFill>
                          <a:effectLst/>
                          <a:latin typeface="Montserrat"/>
                        </a:rPr>
                        <a:t>JUSTIFICATION</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T="18288" marB="18288" anchor="ctr"/>
                </a:tc>
                <a:extLst>
                  <a:ext uri="{0D108BD9-81ED-4DB2-BD59-A6C34878D82A}">
                    <a16:rowId xmlns:a16="http://schemas.microsoft.com/office/drawing/2014/main" val="2755567064"/>
                  </a:ext>
                </a:extLst>
              </a:tr>
              <a:tr h="889248">
                <a:tc>
                  <a:txBody>
                    <a:bodyPr/>
                    <a:lstStyle/>
                    <a:p>
                      <a:pPr marL="0" marR="0" algn="l">
                        <a:lnSpc>
                          <a:spcPct val="107000"/>
                        </a:lnSpc>
                        <a:spcBef>
                          <a:spcPts val="300"/>
                        </a:spcBef>
                        <a:spcAft>
                          <a:spcPts val="300"/>
                        </a:spcAft>
                      </a:pPr>
                      <a:r>
                        <a:rPr lang="fr-CA" sz="1000" b="0" kern="1200" noProof="0" dirty="0" err="1">
                          <a:solidFill>
                            <a:schemeClr val="tx1">
                              <a:lumMod val="95000"/>
                              <a:lumOff val="5000"/>
                            </a:schemeClr>
                          </a:solidFill>
                          <a:effectLst/>
                          <a:latin typeface="Montserrat Light"/>
                          <a:cs typeface="Calibri"/>
                        </a:rPr>
                        <a:t>Everus</a:t>
                      </a:r>
                      <a:r>
                        <a:rPr lang="fr-CA" sz="1000" b="0" kern="1200" noProof="0" dirty="0">
                          <a:solidFill>
                            <a:schemeClr val="tx1">
                              <a:lumMod val="95000"/>
                              <a:lumOff val="5000"/>
                            </a:schemeClr>
                          </a:solidFill>
                          <a:effectLst/>
                          <a:latin typeface="Montserrat Light"/>
                          <a:cs typeface="Calibri"/>
                        </a:rPr>
                        <a:t> Construction Group</a:t>
                      </a:r>
                      <a:endParaRPr lang="en-US" sz="1000" b="0" kern="1200" noProof="0" dirty="0">
                        <a:solidFill>
                          <a:schemeClr val="tx1">
                            <a:lumMod val="95000"/>
                            <a:lumOff val="5000"/>
                          </a:schemeClr>
                        </a:solidFill>
                        <a:effectLst/>
                        <a:latin typeface="Montserrat Light"/>
                        <a:cs typeface="Calibri"/>
                      </a:endParaRP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fr-CA" sz="1000" b="0" kern="1200" noProof="0" dirty="0">
                          <a:solidFill>
                            <a:schemeClr val="tx1">
                              <a:lumMod val="95000"/>
                              <a:lumOff val="5000"/>
                            </a:schemeClr>
                          </a:solidFill>
                          <a:effectLst/>
                          <a:latin typeface="Montserrat Light"/>
                          <a:ea typeface="Calibri" panose="020F0502020204030204" pitchFamily="34" charset="0"/>
                          <a:cs typeface="Calibri"/>
                        </a:rPr>
                        <a:t>Spin-off</a:t>
                      </a:r>
                    </a:p>
                  </a:txBody>
                  <a:tcPr marL="68580" marR="68580" marT="18288" marB="18288" anchor="ctr"/>
                </a:tc>
                <a:tc>
                  <a:txBody>
                    <a:bodyPr/>
                    <a:lstStyle/>
                    <a:p>
                      <a:pPr>
                        <a:lnSpc>
                          <a:spcPct val="107000"/>
                        </a:lnSpc>
                        <a:spcAft>
                          <a:spcPts val="800"/>
                        </a:spcAft>
                      </a:pPr>
                      <a:r>
                        <a:rPr lang="en-US" sz="1000" kern="100" dirty="0" err="1">
                          <a:solidFill>
                            <a:schemeClr val="bg2">
                              <a:lumMod val="25000"/>
                            </a:schemeClr>
                          </a:solidFill>
                          <a:effectLst/>
                          <a:latin typeface="Montserrat"/>
                          <a:ea typeface="Aptos" panose="020B0004020202020204" pitchFamily="34" charset="0"/>
                          <a:cs typeface="Times New Roman"/>
                        </a:rPr>
                        <a:t>Everus</a:t>
                      </a:r>
                      <a:r>
                        <a:rPr lang="en-US" sz="1000" kern="100" dirty="0">
                          <a:solidFill>
                            <a:schemeClr val="bg2">
                              <a:lumMod val="25000"/>
                            </a:schemeClr>
                          </a:solidFill>
                          <a:effectLst/>
                          <a:latin typeface="Montserrat"/>
                          <a:ea typeface="Aptos" panose="020B0004020202020204" pitchFamily="34" charset="0"/>
                          <a:cs typeface="Times New Roman"/>
                        </a:rPr>
                        <a:t> Construction Group is well-positioned to benefit from infrastructure spending driven by the CHIPS Act and Inflation Reduction Act, particularly in their Electrical &amp; Mechanical segment.  They have a strong track record of growth and are a leading specialty construction provider in growing markets like data centers and grid modernization.</a:t>
                      </a:r>
                      <a:endParaRPr lang="fr-CA" sz="1000" kern="100" dirty="0">
                        <a:solidFill>
                          <a:schemeClr val="bg2">
                            <a:lumMod val="25000"/>
                          </a:schemeClr>
                        </a:solidFill>
                        <a:effectLst/>
                        <a:latin typeface="Montserrat"/>
                        <a:ea typeface="Aptos" panose="020B0004020202020204" pitchFamily="34" charset="0"/>
                        <a:cs typeface="Times New Roman"/>
                      </a:endParaRPr>
                    </a:p>
                  </a:txBody>
                  <a:tcPr marL="68580" marT="18415" marB="18415" anchor="ctr"/>
                </a:tc>
                <a:extLst>
                  <a:ext uri="{0D108BD9-81ED-4DB2-BD59-A6C34878D82A}">
                    <a16:rowId xmlns:a16="http://schemas.microsoft.com/office/drawing/2014/main" val="4280040267"/>
                  </a:ext>
                </a:extLst>
              </a:tr>
              <a:tr h="1091797">
                <a:tc>
                  <a:txBody>
                    <a:bodyPr/>
                    <a:lstStyle/>
                    <a:p>
                      <a:pPr marL="0" marR="0" algn="l">
                        <a:lnSpc>
                          <a:spcPct val="107000"/>
                        </a:lnSpc>
                        <a:spcBef>
                          <a:spcPts val="300"/>
                        </a:spcBef>
                        <a:spcAft>
                          <a:spcPts val="300"/>
                        </a:spcAft>
                      </a:pPr>
                      <a:r>
                        <a:rPr lang="fr-CA" sz="1000" b="0" kern="1200" noProof="0" dirty="0">
                          <a:solidFill>
                            <a:schemeClr val="tx1">
                              <a:lumMod val="95000"/>
                              <a:lumOff val="5000"/>
                            </a:schemeClr>
                          </a:solidFill>
                          <a:effectLst/>
                          <a:latin typeface="Montserrat Light"/>
                          <a:cs typeface="Calibri"/>
                        </a:rPr>
                        <a:t>Altus Power Inc.</a:t>
                      </a:r>
                    </a:p>
                    <a:p>
                      <a:pPr marL="0" marR="0" algn="l">
                        <a:lnSpc>
                          <a:spcPct val="107000"/>
                        </a:lnSpc>
                        <a:spcBef>
                          <a:spcPts val="300"/>
                        </a:spcBef>
                        <a:spcAft>
                          <a:spcPts val="300"/>
                        </a:spcAft>
                      </a:pPr>
                      <a:r>
                        <a:rPr lang="fr-CA" sz="1000" b="0" kern="1200" noProof="0" dirty="0">
                          <a:solidFill>
                            <a:schemeClr val="tx1">
                              <a:lumMod val="95000"/>
                              <a:lumOff val="5000"/>
                            </a:schemeClr>
                          </a:solidFill>
                          <a:effectLst/>
                          <a:latin typeface="Montserrat Light"/>
                          <a:cs typeface="Calibri"/>
                        </a:rPr>
                        <a:t>Fluence Energy Inc.</a:t>
                      </a:r>
                    </a:p>
                    <a:p>
                      <a:pPr marL="0" marR="0" algn="l">
                        <a:lnSpc>
                          <a:spcPct val="107000"/>
                        </a:lnSpc>
                        <a:spcBef>
                          <a:spcPts val="300"/>
                        </a:spcBef>
                        <a:spcAft>
                          <a:spcPts val="300"/>
                        </a:spcAft>
                      </a:pPr>
                      <a:r>
                        <a:rPr lang="fr-CA" sz="1000" b="0" kern="1200" noProof="0" dirty="0" err="1">
                          <a:solidFill>
                            <a:schemeClr val="tx1">
                              <a:lumMod val="95000"/>
                              <a:lumOff val="5000"/>
                            </a:schemeClr>
                          </a:solidFill>
                          <a:effectLst/>
                          <a:latin typeface="Montserrat Light"/>
                          <a:cs typeface="Calibri"/>
                        </a:rPr>
                        <a:t>nVent</a:t>
                      </a:r>
                      <a:r>
                        <a:rPr lang="fr-CA" sz="1000" b="0" kern="1200" noProof="0" dirty="0">
                          <a:solidFill>
                            <a:schemeClr val="tx1">
                              <a:lumMod val="95000"/>
                              <a:lumOff val="5000"/>
                            </a:schemeClr>
                          </a:solidFill>
                          <a:effectLst/>
                          <a:latin typeface="Montserrat Light"/>
                          <a:cs typeface="Calibri"/>
                        </a:rPr>
                        <a:t> Electric PLC</a:t>
                      </a:r>
                    </a:p>
                    <a:p>
                      <a:pPr marL="0" marR="0" algn="l">
                        <a:lnSpc>
                          <a:spcPct val="107000"/>
                        </a:lnSpc>
                        <a:spcBef>
                          <a:spcPts val="300"/>
                        </a:spcBef>
                        <a:spcAft>
                          <a:spcPts val="300"/>
                        </a:spcAft>
                      </a:pPr>
                      <a:r>
                        <a:rPr lang="fr-CA" sz="1000" b="0" kern="1200" noProof="0" dirty="0">
                          <a:solidFill>
                            <a:schemeClr val="tx1">
                              <a:lumMod val="95000"/>
                              <a:lumOff val="5000"/>
                            </a:schemeClr>
                          </a:solidFill>
                          <a:effectLst/>
                          <a:latin typeface="Montserrat Light"/>
                          <a:cs typeface="Calibri"/>
                        </a:rPr>
                        <a:t>Siemens</a:t>
                      </a:r>
                    </a:p>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err="1">
                          <a:solidFill>
                            <a:schemeClr val="tx1">
                              <a:lumMod val="95000"/>
                              <a:lumOff val="5000"/>
                            </a:schemeClr>
                          </a:solidFill>
                          <a:effectLst/>
                          <a:latin typeface="Montserrat Light"/>
                          <a:cs typeface="Calibri"/>
                        </a:rPr>
                        <a:t>Terex</a:t>
                      </a:r>
                      <a:r>
                        <a:rPr lang="fr-CA" sz="1000" b="0" kern="1200" noProof="0" dirty="0">
                          <a:solidFill>
                            <a:schemeClr val="tx1">
                              <a:lumMod val="95000"/>
                              <a:lumOff val="5000"/>
                            </a:schemeClr>
                          </a:solidFill>
                          <a:effectLst/>
                          <a:latin typeface="Montserrat Light"/>
                          <a:cs typeface="Calibri"/>
                        </a:rPr>
                        <a:t> Corp</a:t>
                      </a: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fr-CA" sz="1000" b="0" kern="1200" noProof="0" dirty="0" err="1">
                          <a:solidFill>
                            <a:schemeClr val="tx1">
                              <a:lumMod val="95000"/>
                              <a:lumOff val="5000"/>
                            </a:schemeClr>
                          </a:solidFill>
                          <a:effectLst/>
                          <a:latin typeface="Montserrat Light"/>
                          <a:ea typeface="Calibri" panose="020F0502020204030204" pitchFamily="34" charset="0"/>
                          <a:cs typeface="Calibri"/>
                        </a:rPr>
                        <a:t>Increase</a:t>
                      </a:r>
                      <a:endParaRPr lang="fr-CA" sz="1000" b="0" kern="1200" noProof="0" dirty="0">
                        <a:solidFill>
                          <a:schemeClr val="tx1">
                            <a:lumMod val="95000"/>
                            <a:lumOff val="5000"/>
                          </a:schemeClr>
                        </a:solidFill>
                        <a:effectLst/>
                        <a:latin typeface="Montserrat Light"/>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dirty="0">
                          <a:solidFill>
                            <a:schemeClr val="bg2">
                              <a:lumMod val="25000"/>
                            </a:schemeClr>
                          </a:solidFill>
                          <a:effectLst/>
                          <a:latin typeface="Montserrat"/>
                          <a:ea typeface="Aptos" panose="020B0004020202020204" pitchFamily="34" charset="0"/>
                          <a:cs typeface="Times New Roman"/>
                        </a:rPr>
                        <a:t>These companies are well-positioned to capitalize on the rising demand for clean energy solutions, driven by trends such as electrification, AI, data centers, and the reshoring of manufacturing in the U.S. The global emphasis on transitioning to cleaner energy sources, further fueled by climate change concerns and government incentives, creates a favorable environment for these companies. This shift towards sustainable energy could lead to substantial growth in their revenues and consequently, their stock prices. We have initiated a small initial position, with the anticipation that the easing of monetary policy will further enhance the attractiveness of these investments.</a:t>
                      </a:r>
                      <a:endParaRPr lang="fr-CA" sz="1000" kern="100" dirty="0">
                        <a:solidFill>
                          <a:schemeClr val="bg2">
                            <a:lumMod val="25000"/>
                          </a:schemeClr>
                        </a:solidFill>
                        <a:effectLst/>
                        <a:latin typeface="Montserrat"/>
                        <a:ea typeface="Aptos" panose="020B0004020202020204" pitchFamily="34" charset="0"/>
                        <a:cs typeface="Times New Roman"/>
                      </a:endParaRPr>
                    </a:p>
                  </a:txBody>
                  <a:tcPr marL="68580" marT="18415" marB="18415" anchor="ctr"/>
                </a:tc>
                <a:extLst>
                  <a:ext uri="{0D108BD9-81ED-4DB2-BD59-A6C34878D82A}">
                    <a16:rowId xmlns:a16="http://schemas.microsoft.com/office/drawing/2014/main" val="759919244"/>
                  </a:ext>
                </a:extLst>
              </a:tr>
              <a:tr h="911996">
                <a:tc>
                  <a:txBody>
                    <a:bodyPr/>
                    <a:lstStyle/>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err="1">
                          <a:solidFill>
                            <a:schemeClr val="tx1">
                              <a:lumMod val="95000"/>
                              <a:lumOff val="5000"/>
                            </a:schemeClr>
                          </a:solidFill>
                          <a:effectLst/>
                          <a:latin typeface="Montserrat Light"/>
                          <a:cs typeface="Calibri"/>
                        </a:rPr>
                        <a:t>Applied</a:t>
                      </a:r>
                      <a:r>
                        <a:rPr lang="fr-CA" sz="1000" b="0" kern="1200" noProof="0" dirty="0">
                          <a:solidFill>
                            <a:schemeClr val="tx1">
                              <a:lumMod val="95000"/>
                              <a:lumOff val="5000"/>
                            </a:schemeClr>
                          </a:solidFill>
                          <a:effectLst/>
                          <a:latin typeface="Montserrat Light"/>
                          <a:cs typeface="Calibri"/>
                        </a:rPr>
                        <a:t> Materials</a:t>
                      </a:r>
                    </a:p>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a:solidFill>
                            <a:schemeClr val="tx1">
                              <a:lumMod val="95000"/>
                              <a:lumOff val="5000"/>
                            </a:schemeClr>
                          </a:solidFill>
                          <a:effectLst/>
                          <a:latin typeface="Montserrat Light"/>
                          <a:cs typeface="Calibri"/>
                        </a:rPr>
                        <a:t>Onto Innovation</a:t>
                      </a:r>
                    </a:p>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a:solidFill>
                            <a:schemeClr val="tx1">
                              <a:lumMod val="95000"/>
                              <a:lumOff val="5000"/>
                            </a:schemeClr>
                          </a:solidFill>
                          <a:effectLst/>
                          <a:latin typeface="Montserrat Light"/>
                          <a:cs typeface="Calibri"/>
                        </a:rPr>
                        <a:t>Samsung Electronics</a:t>
                      </a:r>
                      <a:endParaRPr lang="en-US" sz="1000" b="0" kern="1200" noProof="0" dirty="0">
                        <a:solidFill>
                          <a:schemeClr val="tx1">
                            <a:lumMod val="95000"/>
                            <a:lumOff val="5000"/>
                          </a:schemeClr>
                        </a:solidFill>
                        <a:effectLst/>
                        <a:latin typeface="Montserrat Light"/>
                        <a:cs typeface="Calibri"/>
                      </a:endParaRP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fr-CA" sz="1000" b="0" kern="1200" noProof="0" dirty="0" err="1">
                          <a:solidFill>
                            <a:schemeClr val="tx1">
                              <a:lumMod val="95000"/>
                              <a:lumOff val="5000"/>
                            </a:schemeClr>
                          </a:solidFill>
                          <a:effectLst/>
                          <a:latin typeface="Montserrat Light"/>
                          <a:ea typeface="Calibri" panose="020F0502020204030204" pitchFamily="34" charset="0"/>
                          <a:cs typeface="Calibri"/>
                        </a:rPr>
                        <a:t>Increase</a:t>
                      </a:r>
                      <a:endParaRPr lang="fr-CA" sz="1000" b="0" kern="1200" noProof="0" dirty="0">
                        <a:solidFill>
                          <a:schemeClr val="tx1">
                            <a:lumMod val="95000"/>
                            <a:lumOff val="5000"/>
                          </a:schemeClr>
                        </a:solidFill>
                        <a:effectLst/>
                        <a:latin typeface="Montserrat Light"/>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a:solidFill>
                            <a:schemeClr val="bg2">
                              <a:lumMod val="25000"/>
                            </a:schemeClr>
                          </a:solidFill>
                          <a:effectLst/>
                          <a:latin typeface="Montserrat"/>
                          <a:ea typeface="Aptos" panose="020B0004020202020204" pitchFamily="34" charset="0"/>
                          <a:cs typeface="Times New Roman"/>
                        </a:rPr>
                        <a:t>During the quarter, technology stocks, particularly those of chip equipment manufacturers like Applied Materials and Onto Innovations, underperformed due to fears of an AI bubble. We took this opportunity to initiate a position in these two companies, whose shares are currently trading at price-to-earnings ratios that we consider very attractive.  Furthermore, we anticipate a rebound in the semiconductor industry in 2024-2025, driven by new generations of chips and High Bandwidth Memory (HBM), which should benefit both of these companies.</a:t>
                      </a:r>
                      <a:endParaRPr lang="fr-CA" sz="1000" kern="100">
                        <a:solidFill>
                          <a:schemeClr val="bg2">
                            <a:lumMod val="25000"/>
                          </a:schemeClr>
                        </a:solidFill>
                        <a:effectLst/>
                        <a:latin typeface="Montserrat"/>
                        <a:ea typeface="Aptos" panose="020B0004020202020204" pitchFamily="34" charset="0"/>
                        <a:cs typeface="Times New Roman"/>
                      </a:endParaRPr>
                    </a:p>
                  </a:txBody>
                  <a:tcPr marL="68580" marT="18415" marB="18415" anchor="ctr"/>
                </a:tc>
                <a:extLst>
                  <a:ext uri="{0D108BD9-81ED-4DB2-BD59-A6C34878D82A}">
                    <a16:rowId xmlns:a16="http://schemas.microsoft.com/office/drawing/2014/main" val="2968986585"/>
                  </a:ext>
                </a:extLst>
              </a:tr>
              <a:tr h="468435">
                <a:tc>
                  <a:txBody>
                    <a:bodyPr/>
                    <a:lstStyle/>
                    <a:p>
                      <a:pPr marL="0" marR="0" algn="l">
                        <a:lnSpc>
                          <a:spcPct val="107000"/>
                        </a:lnSpc>
                        <a:spcBef>
                          <a:spcPts val="300"/>
                        </a:spcBef>
                        <a:spcAft>
                          <a:spcPts val="300"/>
                        </a:spcAft>
                      </a:pPr>
                      <a:r>
                        <a:rPr lang="fr-CA" sz="1000" b="0" kern="1200" noProof="0" dirty="0" err="1">
                          <a:solidFill>
                            <a:schemeClr val="tx1">
                              <a:lumMod val="95000"/>
                              <a:lumOff val="5000"/>
                            </a:schemeClr>
                          </a:solidFill>
                          <a:effectLst/>
                          <a:latin typeface="Montserrat Light"/>
                          <a:cs typeface="Calibri"/>
                        </a:rPr>
                        <a:t>Mercadolibre</a:t>
                      </a:r>
                      <a:endParaRPr lang="fr-CA" sz="1000" b="0" kern="1200" noProof="0" dirty="0">
                        <a:solidFill>
                          <a:schemeClr val="tx1">
                            <a:lumMod val="95000"/>
                            <a:lumOff val="5000"/>
                          </a:schemeClr>
                        </a:solidFill>
                        <a:effectLst/>
                        <a:latin typeface="Montserrat Light"/>
                        <a:cs typeface="Calibri"/>
                      </a:endParaRP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fr-CA" sz="1000" b="0" kern="1200" noProof="0" err="1">
                          <a:solidFill>
                            <a:schemeClr val="tx1">
                              <a:lumMod val="95000"/>
                              <a:lumOff val="5000"/>
                            </a:schemeClr>
                          </a:solidFill>
                          <a:effectLst/>
                          <a:latin typeface="Montserrat Light"/>
                          <a:ea typeface="Calibri" panose="020F0502020204030204" pitchFamily="34" charset="0"/>
                          <a:cs typeface="Calibri"/>
                        </a:rPr>
                        <a:t>Increase</a:t>
                      </a:r>
                      <a:endParaRPr lang="fr-CA" sz="1000" b="0" kern="1200" noProof="0">
                        <a:solidFill>
                          <a:schemeClr val="tx1">
                            <a:lumMod val="95000"/>
                            <a:lumOff val="5000"/>
                          </a:schemeClr>
                        </a:solidFill>
                        <a:effectLst/>
                        <a:latin typeface="Montserrat Light"/>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dirty="0">
                          <a:solidFill>
                            <a:schemeClr val="bg2">
                              <a:lumMod val="25000"/>
                            </a:schemeClr>
                          </a:solidFill>
                          <a:effectLst/>
                          <a:latin typeface="Montserrat"/>
                          <a:ea typeface="Aptos" panose="020B0004020202020204" pitchFamily="34" charset="0"/>
                          <a:cs typeface="Times New Roman"/>
                        </a:rPr>
                        <a:t>Following an excessive price correction after the release of quarterly results, we increased our position in </a:t>
                      </a:r>
                      <a:r>
                        <a:rPr lang="en-US" sz="1000" kern="100" dirty="0" err="1">
                          <a:solidFill>
                            <a:schemeClr val="bg2">
                              <a:lumMod val="25000"/>
                            </a:schemeClr>
                          </a:solidFill>
                          <a:effectLst/>
                          <a:latin typeface="Montserrat"/>
                          <a:ea typeface="Aptos" panose="020B0004020202020204" pitchFamily="34" charset="0"/>
                          <a:cs typeface="Times New Roman"/>
                        </a:rPr>
                        <a:t>MercadoLibre</a:t>
                      </a:r>
                      <a:r>
                        <a:rPr lang="en-US" sz="1000" kern="100" dirty="0">
                          <a:solidFill>
                            <a:schemeClr val="bg2">
                              <a:lumMod val="25000"/>
                            </a:schemeClr>
                          </a:solidFill>
                          <a:effectLst/>
                          <a:latin typeface="Montserrat"/>
                          <a:ea typeface="Aptos" panose="020B0004020202020204" pitchFamily="34" charset="0"/>
                          <a:cs typeface="Times New Roman"/>
                        </a:rPr>
                        <a:t>. The stock rebounded the very next day, validating our decision.</a:t>
                      </a:r>
                      <a:endParaRPr lang="fr-CA" sz="1000" kern="100" dirty="0">
                        <a:solidFill>
                          <a:schemeClr val="bg2">
                            <a:lumMod val="25000"/>
                          </a:schemeClr>
                        </a:solidFill>
                        <a:effectLst/>
                        <a:latin typeface="Montserrat"/>
                        <a:ea typeface="Aptos" panose="020B0004020202020204" pitchFamily="34" charset="0"/>
                        <a:cs typeface="Times New Roman"/>
                      </a:endParaRPr>
                    </a:p>
                  </a:txBody>
                  <a:tcPr marL="68580" marT="18415" marB="18415" anchor="ctr"/>
                </a:tc>
                <a:extLst>
                  <a:ext uri="{0D108BD9-81ED-4DB2-BD59-A6C34878D82A}">
                    <a16:rowId xmlns:a16="http://schemas.microsoft.com/office/drawing/2014/main" val="1991175731"/>
                  </a:ext>
                </a:extLst>
              </a:tr>
              <a:tr h="642547">
                <a:tc>
                  <a:txBody>
                    <a:bodyPr/>
                    <a:lstStyle/>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a:solidFill>
                            <a:schemeClr val="tx1">
                              <a:lumMod val="95000"/>
                              <a:lumOff val="5000"/>
                            </a:schemeClr>
                          </a:solidFill>
                          <a:effectLst/>
                          <a:latin typeface="Montserrat Light"/>
                          <a:cs typeface="Calibri"/>
                        </a:rPr>
                        <a:t>Bloom Energy</a:t>
                      </a:r>
                    </a:p>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err="1">
                          <a:solidFill>
                            <a:schemeClr val="tx1">
                              <a:lumMod val="95000"/>
                              <a:lumOff val="5000"/>
                            </a:schemeClr>
                          </a:solidFill>
                          <a:effectLst/>
                          <a:latin typeface="Montserrat Light"/>
                          <a:cs typeface="Calibri"/>
                        </a:rPr>
                        <a:t>Broadcom</a:t>
                      </a:r>
                      <a:endParaRPr lang="fr-CA" sz="1000" b="0" kern="1200" noProof="0" dirty="0">
                        <a:solidFill>
                          <a:schemeClr val="tx1">
                            <a:lumMod val="95000"/>
                            <a:lumOff val="5000"/>
                          </a:schemeClr>
                        </a:solidFill>
                        <a:effectLst/>
                        <a:latin typeface="Montserrat Light"/>
                        <a:cs typeface="Calibri"/>
                      </a:endParaRPr>
                    </a:p>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a:solidFill>
                            <a:schemeClr val="tx1">
                              <a:lumMod val="95000"/>
                              <a:lumOff val="5000"/>
                            </a:schemeClr>
                          </a:solidFill>
                          <a:effectLst/>
                          <a:latin typeface="Montserrat Light"/>
                          <a:cs typeface="Calibri"/>
                        </a:rPr>
                        <a:t>Microsoft</a:t>
                      </a:r>
                      <a:endParaRPr lang="en-US" sz="1000" b="0" kern="1200" noProof="0" dirty="0">
                        <a:solidFill>
                          <a:schemeClr val="tx1">
                            <a:lumMod val="95000"/>
                            <a:lumOff val="5000"/>
                          </a:schemeClr>
                        </a:solidFill>
                        <a:effectLst/>
                        <a:latin typeface="Montserrat Light"/>
                        <a:cs typeface="Calibri"/>
                      </a:endParaRPr>
                    </a:p>
                  </a:txBody>
                  <a:tcPr marR="68580" marT="18288" marB="18288" anchor="ctr"/>
                </a:tc>
                <a:tc>
                  <a:txBody>
                    <a:bodyPr/>
                    <a:lstStyle/>
                    <a:p>
                      <a:pPr marL="0" marR="0" lvl="0" indent="0" algn="just" defTabSz="1005840" rtl="0" eaLnBrk="1" fontAlgn="auto" latinLnBrk="0" hangingPunct="1">
                        <a:lnSpc>
                          <a:spcPct val="107000"/>
                        </a:lnSpc>
                        <a:spcBef>
                          <a:spcPts val="300"/>
                        </a:spcBef>
                        <a:spcAft>
                          <a:spcPts val="300"/>
                        </a:spcAft>
                        <a:buClrTx/>
                        <a:buSzTx/>
                        <a:buFontTx/>
                        <a:buNone/>
                        <a:tabLst/>
                        <a:defRPr/>
                      </a:pPr>
                      <a:r>
                        <a:rPr lang="fr-CA" sz="1000" b="0" kern="1200" noProof="0" dirty="0">
                          <a:solidFill>
                            <a:schemeClr val="tx1">
                              <a:lumMod val="95000"/>
                              <a:lumOff val="5000"/>
                            </a:schemeClr>
                          </a:solidFill>
                          <a:effectLst/>
                          <a:latin typeface="Montserrat Light"/>
                          <a:ea typeface="Calibri" panose="020F0502020204030204" pitchFamily="34" charset="0"/>
                          <a:cs typeface="Calibri"/>
                        </a:rPr>
                        <a:t>Reduction</a:t>
                      </a:r>
                    </a:p>
                  </a:txBody>
                  <a:tcPr marL="68580" marR="68580" marT="18288" marB="18288" anchor="ctr"/>
                </a:tc>
                <a:tc>
                  <a:txBody>
                    <a:bodyPr/>
                    <a:lstStyle/>
                    <a:p>
                      <a:pPr>
                        <a:lnSpc>
                          <a:spcPct val="107000"/>
                        </a:lnSpc>
                        <a:spcAft>
                          <a:spcPts val="800"/>
                        </a:spcAft>
                      </a:pPr>
                      <a:r>
                        <a:rPr lang="en-US" sz="1000" kern="100" dirty="0">
                          <a:solidFill>
                            <a:schemeClr val="bg2">
                              <a:lumMod val="25000"/>
                            </a:schemeClr>
                          </a:solidFill>
                          <a:effectLst/>
                          <a:latin typeface="Montserrat"/>
                          <a:ea typeface="Aptos" panose="020B0004020202020204" pitchFamily="34" charset="0"/>
                          <a:cs typeface="Times New Roman"/>
                        </a:rPr>
                        <a:t>We realized profits on our positions in Bloom Energy (BE), Broadcom (AVGO), and Microsoft (MSFT) following strong stock appreciation. The gains were 116% for BE, 108% for AVGO, and 78% for MSFT.</a:t>
                      </a:r>
                      <a:endParaRPr lang="fr-CA" sz="1000" kern="100" dirty="0">
                        <a:solidFill>
                          <a:schemeClr val="bg2">
                            <a:lumMod val="25000"/>
                          </a:schemeClr>
                        </a:solidFill>
                        <a:effectLst/>
                        <a:latin typeface="Montserrat"/>
                        <a:ea typeface="Aptos" panose="020B0004020202020204" pitchFamily="34" charset="0"/>
                        <a:cs typeface="Times New Roman"/>
                      </a:endParaRPr>
                    </a:p>
                  </a:txBody>
                  <a:tcPr marL="68580" marT="18415" marB="18415" anchor="ctr"/>
                </a:tc>
                <a:extLst>
                  <a:ext uri="{0D108BD9-81ED-4DB2-BD59-A6C34878D82A}">
                    <a16:rowId xmlns:a16="http://schemas.microsoft.com/office/drawing/2014/main" val="1591792352"/>
                  </a:ext>
                </a:extLst>
              </a:tr>
              <a:tr h="606385">
                <a:tc>
                  <a:txBody>
                    <a:bodyPr/>
                    <a:lstStyle/>
                    <a:p>
                      <a:pPr marL="0" marR="0" algn="l">
                        <a:lnSpc>
                          <a:spcPct val="107000"/>
                        </a:lnSpc>
                        <a:spcBef>
                          <a:spcPts val="300"/>
                        </a:spcBef>
                        <a:spcAft>
                          <a:spcPts val="300"/>
                        </a:spcAft>
                      </a:pPr>
                      <a:r>
                        <a:rPr lang="fr-CA" sz="1000" b="0" kern="1200" noProof="0" dirty="0" err="1">
                          <a:solidFill>
                            <a:schemeClr val="tx1">
                              <a:lumMod val="95000"/>
                              <a:lumOff val="5000"/>
                            </a:schemeClr>
                          </a:solidFill>
                          <a:effectLst/>
                          <a:latin typeface="Montserrat Light"/>
                          <a:ea typeface="Calibri"/>
                          <a:cs typeface="Calibri"/>
                        </a:rPr>
                        <a:t>Tencent</a:t>
                      </a:r>
                      <a:r>
                        <a:rPr lang="fr-CA" sz="1000" b="0" kern="1200" noProof="0" dirty="0">
                          <a:solidFill>
                            <a:schemeClr val="tx1">
                              <a:lumMod val="95000"/>
                              <a:lumOff val="5000"/>
                            </a:schemeClr>
                          </a:solidFill>
                          <a:effectLst/>
                          <a:latin typeface="Montserrat Light"/>
                          <a:ea typeface="Calibri"/>
                          <a:cs typeface="Calibri"/>
                        </a:rPr>
                        <a:t> Holdings</a:t>
                      </a:r>
                    </a:p>
                  </a:txBody>
                  <a:tcPr marR="68580" marT="18288" marB="18288" anchor="ctr"/>
                </a:tc>
                <a:tc>
                  <a:txBody>
                    <a:bodyPr/>
                    <a:lstStyle/>
                    <a:p>
                      <a:pPr marL="0" marR="0" algn="just">
                        <a:lnSpc>
                          <a:spcPct val="107000"/>
                        </a:lnSpc>
                        <a:spcBef>
                          <a:spcPts val="300"/>
                        </a:spcBef>
                        <a:spcAft>
                          <a:spcPts val="300"/>
                        </a:spcAft>
                      </a:pPr>
                      <a:r>
                        <a:rPr lang="fr-CA" sz="1000" b="0" kern="1200" noProof="0">
                          <a:solidFill>
                            <a:schemeClr val="tx1">
                              <a:lumMod val="95000"/>
                              <a:lumOff val="5000"/>
                            </a:schemeClr>
                          </a:solidFill>
                          <a:effectLst/>
                          <a:latin typeface="Montserrat Light"/>
                          <a:ea typeface="Calibri" panose="020F0502020204030204" pitchFamily="34" charset="0"/>
                          <a:cs typeface="Calibri"/>
                        </a:rPr>
                        <a:t>Complete </a:t>
                      </a:r>
                      <a:r>
                        <a:rPr lang="fr-CA" sz="1000" b="0" kern="1200" noProof="0" err="1">
                          <a:solidFill>
                            <a:schemeClr val="tx1">
                              <a:lumMod val="95000"/>
                              <a:lumOff val="5000"/>
                            </a:schemeClr>
                          </a:solidFill>
                          <a:effectLst/>
                          <a:latin typeface="Montserrat Light"/>
                          <a:ea typeface="Calibri" panose="020F0502020204030204" pitchFamily="34" charset="0"/>
                          <a:cs typeface="Calibri"/>
                        </a:rPr>
                        <a:t>Sell</a:t>
                      </a:r>
                      <a:endParaRPr lang="fr-CA" sz="1000" b="0" kern="1200" noProof="0">
                        <a:solidFill>
                          <a:schemeClr val="tx1">
                            <a:lumMod val="95000"/>
                            <a:lumOff val="5000"/>
                          </a:schemeClr>
                        </a:solidFill>
                        <a:effectLst/>
                        <a:latin typeface="Montserrat Light"/>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dirty="0">
                          <a:solidFill>
                            <a:schemeClr val="bg2">
                              <a:lumMod val="25000"/>
                            </a:schemeClr>
                          </a:solidFill>
                          <a:effectLst/>
                          <a:latin typeface="Montserrat" panose="00000500000000000000" pitchFamily="2" charset="0"/>
                          <a:ea typeface="Aptos" panose="020B0004020202020204" pitchFamily="34" charset="0"/>
                          <a:cs typeface="Times New Roman" panose="02020603050405020304" pitchFamily="18" charset="0"/>
                        </a:rPr>
                        <a:t>Given the fragility of consumption in China and the lack of visibility on the short-term outlook, we are opting for a risk management strategy.</a:t>
                      </a:r>
                      <a:endParaRPr lang="fr-CA" sz="1000" kern="100" dirty="0">
                        <a:solidFill>
                          <a:schemeClr val="bg2">
                            <a:lumMod val="25000"/>
                          </a:schemeClr>
                        </a:solidFill>
                        <a:effectLst/>
                        <a:latin typeface="Montserrat" panose="00000500000000000000" pitchFamily="2" charset="0"/>
                        <a:ea typeface="Aptos" panose="020B0004020202020204" pitchFamily="34" charset="0"/>
                        <a:cs typeface="Times New Roman" panose="02020603050405020304" pitchFamily="18" charset="0"/>
                      </a:endParaRPr>
                    </a:p>
                  </a:txBody>
                  <a:tcPr marL="68580" marT="18415" marB="18415" anchor="ctr"/>
                </a:tc>
                <a:extLst>
                  <a:ext uri="{0D108BD9-81ED-4DB2-BD59-A6C34878D82A}">
                    <a16:rowId xmlns:a16="http://schemas.microsoft.com/office/drawing/2014/main" val="3220051288"/>
                  </a:ext>
                </a:extLst>
              </a:tr>
              <a:tr h="606385">
                <a:tc>
                  <a:txBody>
                    <a:bodyPr/>
                    <a:lstStyle/>
                    <a:p>
                      <a:pPr marL="0" marR="0" lvl="0" indent="0" algn="l" defTabSz="1005840" rtl="0" eaLnBrk="1" fontAlgn="auto" latinLnBrk="0" hangingPunct="1">
                        <a:lnSpc>
                          <a:spcPct val="107000"/>
                        </a:lnSpc>
                        <a:spcBef>
                          <a:spcPts val="300"/>
                        </a:spcBef>
                        <a:spcAft>
                          <a:spcPts val="300"/>
                        </a:spcAft>
                        <a:buClrTx/>
                        <a:buSzTx/>
                        <a:buFontTx/>
                        <a:buNone/>
                        <a:tabLst/>
                        <a:defRPr/>
                      </a:pPr>
                      <a:r>
                        <a:rPr lang="fr-CA" sz="1000" b="0" kern="1200" noProof="0" dirty="0">
                          <a:solidFill>
                            <a:schemeClr val="tx1">
                              <a:lumMod val="95000"/>
                              <a:lumOff val="5000"/>
                            </a:schemeClr>
                          </a:solidFill>
                          <a:effectLst/>
                          <a:latin typeface="Montserrat Light"/>
                          <a:ea typeface="Calibri"/>
                          <a:cs typeface="Calibri"/>
                        </a:rPr>
                        <a:t>MDU Ressources</a:t>
                      </a:r>
                    </a:p>
                  </a:txBody>
                  <a:tcPr marR="68580" marT="18288" marB="18288" anchor="ctr"/>
                </a:tc>
                <a:tc>
                  <a:txBody>
                    <a:bodyPr/>
                    <a:lstStyle/>
                    <a:p>
                      <a:pPr marL="0" marR="0" algn="just">
                        <a:lnSpc>
                          <a:spcPct val="107000"/>
                        </a:lnSpc>
                        <a:spcBef>
                          <a:spcPts val="300"/>
                        </a:spcBef>
                        <a:spcAft>
                          <a:spcPts val="300"/>
                        </a:spcAft>
                      </a:pPr>
                      <a:r>
                        <a:rPr lang="fr-CA" sz="1000" b="0" kern="1200" noProof="0" dirty="0">
                          <a:solidFill>
                            <a:schemeClr val="tx1">
                              <a:lumMod val="95000"/>
                              <a:lumOff val="5000"/>
                            </a:schemeClr>
                          </a:solidFill>
                          <a:effectLst/>
                          <a:latin typeface="Montserrat Light"/>
                          <a:ea typeface="Calibri" panose="020F0502020204030204" pitchFamily="34" charset="0"/>
                          <a:cs typeface="Calibri"/>
                        </a:rPr>
                        <a:t>Complete </a:t>
                      </a:r>
                      <a:r>
                        <a:rPr lang="fr-CA" sz="1000" b="0" kern="1200" noProof="0" dirty="0" err="1">
                          <a:solidFill>
                            <a:schemeClr val="tx1">
                              <a:lumMod val="95000"/>
                              <a:lumOff val="5000"/>
                            </a:schemeClr>
                          </a:solidFill>
                          <a:effectLst/>
                          <a:latin typeface="Montserrat Light"/>
                          <a:ea typeface="Calibri" panose="020F0502020204030204" pitchFamily="34" charset="0"/>
                          <a:cs typeface="Calibri"/>
                        </a:rPr>
                        <a:t>Sell</a:t>
                      </a:r>
                      <a:endParaRPr lang="fr-CA" sz="1000" b="0" kern="1200" noProof="0" dirty="0">
                        <a:solidFill>
                          <a:schemeClr val="tx1">
                            <a:lumMod val="95000"/>
                            <a:lumOff val="5000"/>
                          </a:schemeClr>
                        </a:solidFill>
                        <a:effectLst/>
                        <a:latin typeface="Montserrat Light"/>
                        <a:ea typeface="Calibri" panose="020F0502020204030204" pitchFamily="34" charset="0"/>
                        <a:cs typeface="Calibri"/>
                      </a:endParaRPr>
                    </a:p>
                  </a:txBody>
                  <a:tcPr marL="68580" marR="68580" marT="18288" marB="18288" anchor="ctr"/>
                </a:tc>
                <a:tc>
                  <a:txBody>
                    <a:bodyPr/>
                    <a:lstStyle/>
                    <a:p>
                      <a:pPr>
                        <a:lnSpc>
                          <a:spcPct val="107000"/>
                        </a:lnSpc>
                        <a:spcAft>
                          <a:spcPts val="800"/>
                        </a:spcAft>
                      </a:pPr>
                      <a:r>
                        <a:rPr lang="en-US" sz="1000" kern="100" dirty="0">
                          <a:solidFill>
                            <a:schemeClr val="bg2">
                              <a:lumMod val="25000"/>
                            </a:schemeClr>
                          </a:solidFill>
                          <a:effectLst/>
                          <a:latin typeface="Montserrat" panose="00000500000000000000" pitchFamily="2" charset="0"/>
                          <a:ea typeface="Aptos" panose="020B0004020202020204" pitchFamily="34" charset="0"/>
                          <a:cs typeface="Times New Roman" panose="02020603050405020304" pitchFamily="18" charset="0"/>
                        </a:rPr>
                        <a:t>Our initial investment in MDU Resources was motivated by the anticipation of the </a:t>
                      </a:r>
                      <a:r>
                        <a:rPr lang="en-US" sz="1000" kern="100" dirty="0" err="1">
                          <a:solidFill>
                            <a:schemeClr val="bg2">
                              <a:lumMod val="25000"/>
                            </a:schemeClr>
                          </a:solidFill>
                          <a:effectLst/>
                          <a:latin typeface="Montserrat" panose="00000500000000000000" pitchFamily="2" charset="0"/>
                          <a:ea typeface="Aptos" panose="020B0004020202020204" pitchFamily="34" charset="0"/>
                          <a:cs typeface="Times New Roman" panose="02020603050405020304" pitchFamily="18" charset="0"/>
                        </a:rPr>
                        <a:t>Everus</a:t>
                      </a:r>
                      <a:r>
                        <a:rPr lang="en-US" sz="1000" kern="100" dirty="0">
                          <a:solidFill>
                            <a:schemeClr val="bg2">
                              <a:lumMod val="25000"/>
                            </a:schemeClr>
                          </a:solidFill>
                          <a:effectLst/>
                          <a:latin typeface="Montserrat" panose="00000500000000000000" pitchFamily="2" charset="0"/>
                          <a:ea typeface="Aptos" panose="020B0004020202020204" pitchFamily="34" charset="0"/>
                          <a:cs typeface="Times New Roman" panose="02020603050405020304" pitchFamily="18" charset="0"/>
                        </a:rPr>
                        <a:t> Construction spin-off. We believed that the combined value of the two entities was undervalued by the market. Following the completed spin-off and a 35% appreciation in the MDU Resources share price, we sold our position.</a:t>
                      </a:r>
                      <a:endParaRPr lang="fr-CA" sz="1000" kern="100" dirty="0">
                        <a:solidFill>
                          <a:schemeClr val="bg2">
                            <a:lumMod val="25000"/>
                          </a:schemeClr>
                        </a:solidFill>
                        <a:effectLst/>
                        <a:latin typeface="Montserrat" panose="00000500000000000000" pitchFamily="2" charset="0"/>
                        <a:ea typeface="Aptos" panose="020B0004020202020204" pitchFamily="34" charset="0"/>
                        <a:cs typeface="Times New Roman" panose="02020603050405020304" pitchFamily="18" charset="0"/>
                      </a:endParaRPr>
                    </a:p>
                  </a:txBody>
                  <a:tcPr marL="68580" marT="18415" marB="18415" anchor="ctr"/>
                </a:tc>
                <a:extLst>
                  <a:ext uri="{0D108BD9-81ED-4DB2-BD59-A6C34878D82A}">
                    <a16:rowId xmlns:a16="http://schemas.microsoft.com/office/drawing/2014/main" val="3346286159"/>
                  </a:ext>
                </a:extLst>
              </a:tr>
            </a:tbl>
          </a:graphicData>
        </a:graphic>
      </p:graphicFrame>
      <p:sp>
        <p:nvSpPr>
          <p:cNvPr id="10" name="Title 1">
            <a:extLst>
              <a:ext uri="{FF2B5EF4-FFF2-40B4-BE49-F238E27FC236}">
                <a16:creationId xmlns:a16="http://schemas.microsoft.com/office/drawing/2014/main" id="{DD8D1C2A-78AA-F3DC-C295-1CE3A71571F1}"/>
              </a:ext>
            </a:extLst>
          </p:cNvPr>
          <p:cNvSpPr>
            <a:spLocks noGrp="1"/>
          </p:cNvSpPr>
          <p:nvPr>
            <p:ph type="title"/>
            <p:custDataLst>
              <p:tags r:id="rId4"/>
            </p:custDataLst>
          </p:nvPr>
        </p:nvSpPr>
        <p:spPr>
          <a:xfrm>
            <a:off x="594357" y="960368"/>
            <a:ext cx="8869680" cy="210699"/>
          </a:xfrm>
        </p:spPr>
        <p:txBody>
          <a:bodyPr anchor="ctr"/>
          <a:lstStyle/>
          <a:p>
            <a:r>
              <a:rPr lang="en-US" sz="2400" b="0"/>
              <a:t>TRANSACTIONS</a:t>
            </a:r>
          </a:p>
        </p:txBody>
      </p:sp>
      <p:sp>
        <p:nvSpPr>
          <p:cNvPr id="2" name="Slide Number Placeholder 4">
            <a:extLst>
              <a:ext uri="{FF2B5EF4-FFF2-40B4-BE49-F238E27FC236}">
                <a16:creationId xmlns:a16="http://schemas.microsoft.com/office/drawing/2014/main" id="{DAC7237B-4093-45DE-ADFC-73E953D56A0E}"/>
              </a:ext>
            </a:extLst>
          </p:cNvPr>
          <p:cNvSpPr txBox="1">
            <a:spLocks/>
          </p:cNvSpPr>
          <p:nvPr>
            <p:custDataLst>
              <p:tags r:id="rId5"/>
            </p:custDataLst>
          </p:nvPr>
        </p:nvSpPr>
        <p:spPr>
          <a:xfrm>
            <a:off x="7353300" y="7558682"/>
            <a:ext cx="2263140" cy="123111"/>
          </a:xfrm>
          <a:prstGeom prst="rect">
            <a:avLst/>
          </a:prstGeom>
        </p:spPr>
        <p:txBody>
          <a:bodyPr vert="horz" wrap="square" lIns="0" tIns="0" rIns="0" bIns="0" rtlCol="0" anchor="ctr">
            <a:spAutoFit/>
          </a:bodyPr>
          <a:lstStyle>
            <a:defPPr>
              <a:defRPr lang="en-US"/>
            </a:defPPr>
            <a:lvl1pPr marL="0" algn="r" defTabSz="457200" rtl="0" eaLnBrk="1" latinLnBrk="0" hangingPunct="1">
              <a:defRPr sz="800" kern="1200">
                <a:solidFill>
                  <a:schemeClr val="tx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F51E81-AAE7-994D-8540-B49F2D662D58}" type="slidenum">
              <a:rPr lang="en-US" smtClean="0"/>
              <a:pPr/>
              <a:t>8</a:t>
            </a:fld>
            <a:endParaRPr lang="en-US" dirty="0"/>
          </a:p>
        </p:txBody>
      </p:sp>
    </p:spTree>
    <p:extLst>
      <p:ext uri="{BB962C8B-B14F-4D97-AF65-F5344CB8AC3E}">
        <p14:creationId xmlns:p14="http://schemas.microsoft.com/office/powerpoint/2010/main" val="415352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3C7C41-AA1A-8DD0-E22D-FA5273D3A03C}"/>
              </a:ext>
            </a:extLst>
          </p:cNvPr>
          <p:cNvSpPr>
            <a:spLocks noGrp="1"/>
          </p:cNvSpPr>
          <p:nvPr>
            <p:ph type="title"/>
            <p:custDataLst>
              <p:tags r:id="rId1"/>
            </p:custDataLst>
          </p:nvPr>
        </p:nvSpPr>
        <p:spPr/>
        <p:txBody>
          <a:bodyPr/>
          <a:lstStyle/>
          <a:p>
            <a:r>
              <a:rPr lang="fr-CA"/>
              <a:t>DETAILED POSTIONS—PUBLICLY TRADED-EQUITY</a:t>
            </a:r>
          </a:p>
        </p:txBody>
      </p:sp>
      <p:graphicFrame>
        <p:nvGraphicFramePr>
          <p:cNvPr id="4" name="Table 11">
            <a:extLst>
              <a:ext uri="{FF2B5EF4-FFF2-40B4-BE49-F238E27FC236}">
                <a16:creationId xmlns:a16="http://schemas.microsoft.com/office/drawing/2014/main" id="{379D3C6A-3F3D-27B8-F638-C16FDB212F2A}"/>
              </a:ext>
            </a:extLst>
          </p:cNvPr>
          <p:cNvGraphicFramePr>
            <a:graphicFrameLocks noGrp="1"/>
          </p:cNvGraphicFramePr>
          <p:nvPr>
            <p:custDataLst>
              <p:tags r:id="rId2"/>
            </p:custDataLst>
            <p:extLst>
              <p:ext uri="{D42A27DB-BD31-4B8C-83A1-F6EECF244321}">
                <p14:modId xmlns:p14="http://schemas.microsoft.com/office/powerpoint/2010/main" val="2573579926"/>
              </p:ext>
            </p:extLst>
          </p:nvPr>
        </p:nvGraphicFramePr>
        <p:xfrm>
          <a:off x="594358" y="1941260"/>
          <a:ext cx="8869679" cy="5160963"/>
        </p:xfrm>
        <a:graphic>
          <a:graphicData uri="http://schemas.openxmlformats.org/drawingml/2006/table">
            <a:tbl>
              <a:tblPr firstRow="1" bandRow="1">
                <a:tableStyleId>{5C22544A-7EE6-4342-B048-85BDC9FD1C3A}</a:tableStyleId>
              </a:tblPr>
              <a:tblGrid>
                <a:gridCol w="1794881">
                  <a:extLst>
                    <a:ext uri="{9D8B030D-6E8A-4147-A177-3AD203B41FA5}">
                      <a16:colId xmlns:a16="http://schemas.microsoft.com/office/drawing/2014/main" val="1944910340"/>
                    </a:ext>
                  </a:extLst>
                </a:gridCol>
                <a:gridCol w="7074798">
                  <a:extLst>
                    <a:ext uri="{9D8B030D-6E8A-4147-A177-3AD203B41FA5}">
                      <a16:colId xmlns:a16="http://schemas.microsoft.com/office/drawing/2014/main" val="3106081112"/>
                    </a:ext>
                  </a:extLst>
                </a:gridCol>
              </a:tblGrid>
              <a:tr h="268157">
                <a:tc>
                  <a:txBody>
                    <a:bodyPr/>
                    <a:lstStyle/>
                    <a:p>
                      <a:pPr marL="0" marR="0">
                        <a:lnSpc>
                          <a:spcPct val="107000"/>
                        </a:lnSpc>
                        <a:spcBef>
                          <a:spcPts val="0"/>
                        </a:spcBef>
                        <a:spcAft>
                          <a:spcPts val="0"/>
                        </a:spcAft>
                      </a:pPr>
                      <a:r>
                        <a:rPr lang="en-US" sz="1000" b="1">
                          <a:solidFill>
                            <a:schemeClr val="bg1"/>
                          </a:solidFill>
                          <a:effectLst/>
                          <a:latin typeface="Montserrat"/>
                        </a:rPr>
                        <a:t>SECURITY</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R="68580" marT="18288" marB="18288" anchor="ctr"/>
                </a:tc>
                <a:tc>
                  <a:txBody>
                    <a:bodyPr/>
                    <a:lstStyle/>
                    <a:p>
                      <a:pPr marL="0" marR="0">
                        <a:lnSpc>
                          <a:spcPct val="107000"/>
                        </a:lnSpc>
                        <a:spcBef>
                          <a:spcPts val="0"/>
                        </a:spcBef>
                        <a:spcAft>
                          <a:spcPts val="0"/>
                        </a:spcAft>
                      </a:pPr>
                      <a:r>
                        <a:rPr lang="en-US" sz="1000" b="1">
                          <a:solidFill>
                            <a:schemeClr val="bg1"/>
                          </a:solidFill>
                          <a:effectLst/>
                          <a:latin typeface="Montserrat"/>
                        </a:rPr>
                        <a:t>DESCRIPTION</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T="18288" marB="18288" anchor="ctr"/>
                </a:tc>
                <a:extLst>
                  <a:ext uri="{0D108BD9-81ED-4DB2-BD59-A6C34878D82A}">
                    <a16:rowId xmlns:a16="http://schemas.microsoft.com/office/drawing/2014/main" val="2755567064"/>
                  </a:ext>
                </a:extLst>
              </a:tr>
              <a:tr h="937867">
                <a:tc>
                  <a:txBody>
                    <a:bodyPr/>
                    <a:lstStyle/>
                    <a:p>
                      <a:pPr marL="0" marR="0">
                        <a:lnSpc>
                          <a:spcPct val="107000"/>
                        </a:lnSpc>
                        <a:spcBef>
                          <a:spcPts val="300"/>
                        </a:spcBef>
                        <a:spcAft>
                          <a:spcPts val="300"/>
                        </a:spcAft>
                      </a:pPr>
                      <a:r>
                        <a:rPr lang="fr-CA" sz="1000" b="0" noProof="0" dirty="0">
                          <a:solidFill>
                            <a:schemeClr val="tx1"/>
                          </a:solidFill>
                          <a:effectLst/>
                          <a:latin typeface="Montserrat" panose="00000500000000000000" pitchFamily="2" charset="0"/>
                          <a:ea typeface="Arial" panose="020B0604020202020204" pitchFamily="34" charset="0"/>
                          <a:cs typeface="Calibri"/>
                        </a:rPr>
                        <a:t>Alphabet Inc.</a:t>
                      </a:r>
                      <a:endParaRPr lang="fr-CA" sz="1000" b="0" noProof="0" dirty="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US" sz="1000" b="0" noProof="0">
                          <a:solidFill>
                            <a:schemeClr val="tx1"/>
                          </a:solidFill>
                          <a:effectLst/>
                          <a:latin typeface="Montserrat" panose="00000500000000000000" pitchFamily="2" charset="0"/>
                          <a:ea typeface="Arial" panose="020B0604020202020204" pitchFamily="34" charset="0"/>
                          <a:cs typeface="Calibri"/>
                        </a:rPr>
                        <a:t>Alphabet is one of the largest advertisers in the world (Google, YouTube) and dominates 80% of the global online search market. Through its Android operating system, it collects revenue from the sale of applications and mobile transactions (Google Pay). Alphabet's TPUs, processors specifically designed for AI, give the company a significant competitive advantage in the development and deployment of advanced AI models, fueling innovation in various fields such as research, healthcare, and productivity.</a:t>
                      </a:r>
                    </a:p>
                  </a:txBody>
                  <a:tcPr marT="9144" marB="9144" anchor="ctr"/>
                </a:tc>
                <a:extLst>
                  <a:ext uri="{0D108BD9-81ED-4DB2-BD59-A6C34878D82A}">
                    <a16:rowId xmlns:a16="http://schemas.microsoft.com/office/drawing/2014/main" val="759919244"/>
                  </a:ext>
                </a:extLst>
              </a:tr>
              <a:tr h="754268">
                <a:tc>
                  <a:txBody>
                    <a:bodyPr/>
                    <a:lstStyle/>
                    <a:p>
                      <a:pPr marL="0" marR="0">
                        <a:lnSpc>
                          <a:spcPct val="107000"/>
                        </a:lnSpc>
                        <a:spcBef>
                          <a:spcPts val="300"/>
                        </a:spcBef>
                        <a:spcAft>
                          <a:spcPts val="300"/>
                        </a:spcAft>
                      </a:pPr>
                      <a:r>
                        <a:rPr lang="fr-CA" sz="1000" b="0" noProof="0">
                          <a:solidFill>
                            <a:schemeClr val="tx1"/>
                          </a:solidFill>
                          <a:effectLst/>
                          <a:latin typeface="Montserrat" panose="00000500000000000000" pitchFamily="2" charset="0"/>
                          <a:ea typeface="Arial" panose="020B0604020202020204" pitchFamily="34" charset="0"/>
                          <a:cs typeface="Calibri"/>
                        </a:rPr>
                        <a:t>Altus Power Inc.</a:t>
                      </a:r>
                      <a:endParaRPr lang="fr-CA" sz="1000" b="0" noProof="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US" sz="1000" b="0" noProof="0">
                          <a:solidFill>
                            <a:schemeClr val="tx1"/>
                          </a:solidFill>
                          <a:effectLst/>
                          <a:latin typeface="Montserrat" panose="00000500000000000000" pitchFamily="2" charset="0"/>
                          <a:ea typeface="Arial" panose="020B0604020202020204" pitchFamily="34" charset="0"/>
                          <a:cs typeface="Calibri"/>
                        </a:rPr>
                        <a:t>Altus Power is a developer, owner, and operator of large-scale solar, energy storage, and EV charging systems that serve commercial, industrial, and community solar customers. Its key Blackstone and CBRE relationships lower their customer acquisition cost, enable scalable financing access and enable positive EBITDA generation. </a:t>
                      </a:r>
                    </a:p>
                  </a:txBody>
                  <a:tcPr marT="9144" marB="9144" anchor="ctr"/>
                </a:tc>
                <a:extLst>
                  <a:ext uri="{0D108BD9-81ED-4DB2-BD59-A6C34878D82A}">
                    <a16:rowId xmlns:a16="http://schemas.microsoft.com/office/drawing/2014/main" val="341378719"/>
                  </a:ext>
                </a:extLst>
              </a:tr>
              <a:tr h="754268">
                <a:tc>
                  <a:txBody>
                    <a:bodyPr/>
                    <a:lstStyle/>
                    <a:p>
                      <a:pPr marL="0" marR="0">
                        <a:lnSpc>
                          <a:spcPct val="107000"/>
                        </a:lnSpc>
                        <a:spcBef>
                          <a:spcPts val="300"/>
                        </a:spcBef>
                        <a:spcAft>
                          <a:spcPts val="300"/>
                        </a:spcAft>
                      </a:pPr>
                      <a:r>
                        <a:rPr lang="fr-CA" sz="1000" b="0" noProof="0">
                          <a:solidFill>
                            <a:schemeClr val="tx1"/>
                          </a:solidFill>
                          <a:effectLst/>
                          <a:latin typeface="Montserrat" panose="00000500000000000000" pitchFamily="2" charset="0"/>
                          <a:ea typeface="Arial" panose="020B0604020202020204" pitchFamily="34" charset="0"/>
                          <a:cs typeface="Calibri"/>
                        </a:rPr>
                        <a:t>Amazon.com, Inc.</a:t>
                      </a:r>
                      <a:endParaRPr lang="fr-CA" sz="1000" b="0" noProof="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solidFill>
                          <a:effectLst/>
                          <a:latin typeface="Montserrat" panose="00000500000000000000" pitchFamily="2" charset="0"/>
                          <a:ea typeface="Arial" panose="020B0604020202020204" pitchFamily="34" charset="0"/>
                          <a:cs typeface="Calibri"/>
                        </a:rPr>
                        <a:t>Amazon is the largest player in e-commerce and cloud services. It is on track to become a major player in advertising as well. As a </a:t>
                      </a:r>
                      <a:r>
                        <a:rPr lang="en-US" sz="1000" b="0" noProof="0" dirty="0" err="1">
                          <a:solidFill>
                            <a:schemeClr val="tx1"/>
                          </a:solidFill>
                          <a:effectLst/>
                          <a:latin typeface="Montserrat" panose="00000500000000000000" pitchFamily="2" charset="0"/>
                          <a:ea typeface="Arial" panose="020B0604020202020204" pitchFamily="34" charset="0"/>
                          <a:cs typeface="Calibri"/>
                        </a:rPr>
                        <a:t>hyperscaler</a:t>
                      </a:r>
                      <a:r>
                        <a:rPr lang="en-US" sz="1000" b="0" noProof="0" dirty="0">
                          <a:solidFill>
                            <a:schemeClr val="tx1"/>
                          </a:solidFill>
                          <a:effectLst/>
                          <a:latin typeface="Montserrat" panose="00000500000000000000" pitchFamily="2" charset="0"/>
                          <a:ea typeface="Arial" panose="020B0604020202020204" pitchFamily="34" charset="0"/>
                          <a:cs typeface="Calibri"/>
                        </a:rPr>
                        <a:t> with massive infrastructure and a strategic partnership with Anthropic, Amazon is ideally positioned to become a major player in the AI field, developing and deploying advanced AI models at scale.</a:t>
                      </a:r>
                    </a:p>
                  </a:txBody>
                  <a:tcPr marT="9144" marB="9144" anchor="ctr"/>
                </a:tc>
                <a:extLst>
                  <a:ext uri="{0D108BD9-81ED-4DB2-BD59-A6C34878D82A}">
                    <a16:rowId xmlns:a16="http://schemas.microsoft.com/office/drawing/2014/main" val="2968986585"/>
                  </a:ext>
                </a:extLst>
              </a:tr>
              <a:tr h="754268">
                <a:tc>
                  <a:txBody>
                    <a:bodyPr/>
                    <a:lstStyle/>
                    <a:p>
                      <a:pPr marL="0" marR="0">
                        <a:lnSpc>
                          <a:spcPct val="107000"/>
                        </a:lnSpc>
                        <a:spcBef>
                          <a:spcPts val="300"/>
                        </a:spcBef>
                        <a:spcAft>
                          <a:spcPts val="300"/>
                        </a:spcAft>
                      </a:pPr>
                      <a:r>
                        <a:rPr lang="fr-CA" sz="1000" b="0" noProof="0" err="1">
                          <a:solidFill>
                            <a:schemeClr val="tx1"/>
                          </a:solidFill>
                          <a:effectLst/>
                          <a:latin typeface="Montserrat" panose="00000500000000000000" pitchFamily="2" charset="0"/>
                          <a:ea typeface="Calibri" panose="020F0502020204030204" pitchFamily="34" charset="0"/>
                          <a:cs typeface="Calibri"/>
                        </a:rPr>
                        <a:t>Applied</a:t>
                      </a:r>
                      <a:r>
                        <a:rPr lang="fr-CA" sz="1000" b="0" noProof="0">
                          <a:solidFill>
                            <a:schemeClr val="tx1"/>
                          </a:solidFill>
                          <a:effectLst/>
                          <a:latin typeface="Montserrat" panose="00000500000000000000" pitchFamily="2" charset="0"/>
                          <a:ea typeface="Calibri" panose="020F0502020204030204" pitchFamily="34" charset="0"/>
                          <a:cs typeface="Calibri"/>
                        </a:rPr>
                        <a:t> Materials</a:t>
                      </a: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solidFill>
                          <a:effectLst/>
                          <a:latin typeface="Montserrat" panose="00000500000000000000" pitchFamily="2" charset="0"/>
                          <a:ea typeface="Arial" panose="020B0604020202020204" pitchFamily="34" charset="0"/>
                          <a:cs typeface="Calibri"/>
                        </a:rPr>
                        <a:t>Applied Materials, a dominant player in the semiconductor equipment oligopoly, holds a competitive advantage due to its leadership in key chip manufacturing steps like deposition, etch, and advanced packaging, positioning it to benefit from the industry's growth driven by advanced packaging and GAA (Gate-All-Around) technologies.</a:t>
                      </a:r>
                    </a:p>
                  </a:txBody>
                  <a:tcPr marT="9144" marB="9144" anchor="ctr"/>
                </a:tc>
                <a:extLst>
                  <a:ext uri="{0D108BD9-81ED-4DB2-BD59-A6C34878D82A}">
                    <a16:rowId xmlns:a16="http://schemas.microsoft.com/office/drawing/2014/main" val="205719392"/>
                  </a:ext>
                </a:extLst>
              </a:tr>
              <a:tr h="937867">
                <a:tc>
                  <a:txBody>
                    <a:bodyPr/>
                    <a:lstStyle/>
                    <a:p>
                      <a:pPr marL="0" marR="0" algn="l" defTabSz="1005840" rtl="0" eaLnBrk="1" latinLnBrk="0" hangingPunct="1">
                        <a:lnSpc>
                          <a:spcPct val="107000"/>
                        </a:lnSpc>
                        <a:spcBef>
                          <a:spcPts val="300"/>
                        </a:spcBef>
                        <a:spcAft>
                          <a:spcPts val="300"/>
                        </a:spcAft>
                      </a:pPr>
                      <a:r>
                        <a:rPr lang="en-CA" sz="1000" b="0" kern="1200" noProof="0">
                          <a:solidFill>
                            <a:schemeClr val="tx1"/>
                          </a:solidFill>
                          <a:effectLst/>
                          <a:latin typeface="Montserrat" panose="00000500000000000000" pitchFamily="2" charset="0"/>
                          <a:ea typeface="Calibri" panose="020F0502020204030204" pitchFamily="34" charset="0"/>
                          <a:cs typeface="Calibri"/>
                        </a:rPr>
                        <a:t>Bloom Energy</a:t>
                      </a:r>
                    </a:p>
                  </a:txBody>
                  <a:tcPr marT="9144" marB="9144" anchor="ctr"/>
                </a:tc>
                <a:tc>
                  <a:txBody>
                    <a:bodyPr/>
                    <a:lstStyle/>
                    <a:p>
                      <a:pPr marL="0" marR="0" algn="just">
                        <a:lnSpc>
                          <a:spcPct val="107000"/>
                        </a:lnSpc>
                        <a:spcBef>
                          <a:spcPts val="300"/>
                        </a:spcBef>
                        <a:spcAft>
                          <a:spcPts val="300"/>
                        </a:spcAft>
                      </a:pPr>
                      <a:r>
                        <a:rPr lang="en-US" sz="1000" b="0" kern="1200" noProof="0" dirty="0">
                          <a:solidFill>
                            <a:schemeClr val="tx1"/>
                          </a:solidFill>
                          <a:effectLst/>
                          <a:latin typeface="Montserrat" panose="00000500000000000000" pitchFamily="2" charset="0"/>
                          <a:ea typeface="Calibri" panose="020F0502020204030204" pitchFamily="34" charset="0"/>
                          <a:cs typeface="Calibri"/>
                        </a:rPr>
                        <a:t>Bloom Energy is a differentiated pure-play hydrogen equipment manufacturer, well-positioned to capitalize on the rapidly expanding hydrogen market. The company's solid oxide fuel cells are gaining traction in various end markets, including marine, data centers, and stationary power. With legislative tailwinds and a strong partnership with Quanta Computer (for datacenter), Bloom Energy is poised for significant growth in the clean energy sector.</a:t>
                      </a:r>
                      <a:endParaRPr lang="en-CA" sz="1000" b="0" kern="1200" noProof="0" dirty="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4229922950"/>
                  </a:ext>
                </a:extLst>
              </a:tr>
              <a:tr h="754268">
                <a:tc>
                  <a:txBody>
                    <a:bodyPr/>
                    <a:lstStyle/>
                    <a:p>
                      <a:pPr marL="0" marR="0" algn="l" defTabSz="1005840" rtl="0" eaLnBrk="1" latinLnBrk="0" hangingPunct="1">
                        <a:lnSpc>
                          <a:spcPct val="107000"/>
                        </a:lnSpc>
                        <a:spcBef>
                          <a:spcPts val="300"/>
                        </a:spcBef>
                        <a:spcAft>
                          <a:spcPts val="300"/>
                        </a:spcAft>
                      </a:pPr>
                      <a:r>
                        <a:rPr lang="en-CA" sz="1000" b="0" kern="1200" noProof="0">
                          <a:solidFill>
                            <a:schemeClr val="tx1"/>
                          </a:solidFill>
                          <a:effectLst/>
                          <a:latin typeface="Montserrat" panose="00000500000000000000" pitchFamily="2" charset="0"/>
                          <a:ea typeface="Calibri" panose="020F0502020204030204" pitchFamily="34" charset="0"/>
                          <a:cs typeface="Calibri"/>
                        </a:rPr>
                        <a:t>Broadcom</a:t>
                      </a:r>
                    </a:p>
                  </a:txBody>
                  <a:tcPr marT="9144" marB="9144" anchor="ctr"/>
                </a:tc>
                <a:tc>
                  <a:txBody>
                    <a:bodyPr/>
                    <a:lstStyle/>
                    <a:p>
                      <a:pPr marL="0" marR="0" algn="just">
                        <a:lnSpc>
                          <a:spcPct val="107000"/>
                        </a:lnSpc>
                        <a:spcBef>
                          <a:spcPts val="300"/>
                        </a:spcBef>
                        <a:spcAft>
                          <a:spcPts val="300"/>
                        </a:spcAft>
                      </a:pPr>
                      <a:r>
                        <a:rPr lang="en-CA" sz="1000" b="0" kern="1200" noProof="0" dirty="0">
                          <a:solidFill>
                            <a:schemeClr val="tx1"/>
                          </a:solidFill>
                          <a:effectLst/>
                          <a:latin typeface="Montserrat" panose="00000500000000000000" pitchFamily="2" charset="0"/>
                          <a:ea typeface="Calibri" panose="020F0502020204030204" pitchFamily="34" charset="0"/>
                          <a:cs typeface="Calibri"/>
                        </a:rPr>
                        <a:t>Broadcom produces a large number of high-tech products for high-end telephones and for data centers that could benefit from significant investments to support the new needs of the AI revolution.</a:t>
                      </a:r>
                    </a:p>
                  </a:txBody>
                  <a:tcPr marT="9144" marB="9144" anchor="ctr"/>
                </a:tc>
                <a:extLst>
                  <a:ext uri="{0D108BD9-81ED-4DB2-BD59-A6C34878D82A}">
                    <a16:rowId xmlns:a16="http://schemas.microsoft.com/office/drawing/2014/main" val="131993056"/>
                  </a:ext>
                </a:extLst>
              </a:tr>
            </a:tbl>
          </a:graphicData>
        </a:graphic>
      </p:graphicFrame>
      <p:sp>
        <p:nvSpPr>
          <p:cNvPr id="13" name="Slide Number Placeholder 4">
            <a:extLst>
              <a:ext uri="{FF2B5EF4-FFF2-40B4-BE49-F238E27FC236}">
                <a16:creationId xmlns:a16="http://schemas.microsoft.com/office/drawing/2014/main" id="{436C825A-F4C5-88F2-B79F-EB845E9FFCC9}"/>
              </a:ext>
            </a:extLst>
          </p:cNvPr>
          <p:cNvSpPr txBox="1">
            <a:spLocks/>
          </p:cNvSpPr>
          <p:nvPr>
            <p:custDataLst>
              <p:tags r:id="rId3"/>
            </p:custDataLst>
          </p:nvPr>
        </p:nvSpPr>
        <p:spPr>
          <a:xfrm>
            <a:off x="7353300" y="7558682"/>
            <a:ext cx="2263140" cy="123111"/>
          </a:xfrm>
          <a:prstGeom prst="rect">
            <a:avLst/>
          </a:prstGeom>
        </p:spPr>
        <p:txBody>
          <a:bodyPr vert="horz" wrap="square" lIns="0" tIns="0" rIns="0" bIns="0" rtlCol="0" anchor="ctr">
            <a:spAutoFit/>
          </a:bodyPr>
          <a:lstStyle>
            <a:defPPr>
              <a:defRPr lang="en-US"/>
            </a:defPPr>
            <a:lvl1pPr marL="0" algn="r" defTabSz="457200" rtl="0" eaLnBrk="1" latinLnBrk="0" hangingPunct="1">
              <a:defRPr sz="800" kern="1200">
                <a:solidFill>
                  <a:schemeClr val="tx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F51E81-AAE7-994D-8540-B49F2D662D58}" type="slidenum">
              <a:rPr lang="en-US" smtClean="0"/>
              <a:pPr/>
              <a:t>9</a:t>
            </a:fld>
            <a:endParaRPr lang="en-US"/>
          </a:p>
        </p:txBody>
      </p:sp>
      <p:sp>
        <p:nvSpPr>
          <p:cNvPr id="2" name="Content Placeholder 2">
            <a:extLst>
              <a:ext uri="{FF2B5EF4-FFF2-40B4-BE49-F238E27FC236}">
                <a16:creationId xmlns:a16="http://schemas.microsoft.com/office/drawing/2014/main" id="{BE9B7742-662B-ACAC-3676-879C4A43236E}"/>
              </a:ext>
            </a:extLst>
          </p:cNvPr>
          <p:cNvSpPr>
            <a:spLocks noGrp="1"/>
          </p:cNvSpPr>
          <p:nvPr>
            <p:ph idx="1"/>
            <p:custDataLst>
              <p:tags r:id="rId4"/>
            </p:custDataLst>
          </p:nvPr>
        </p:nvSpPr>
        <p:spPr>
          <a:xfrm>
            <a:off x="594359" y="1504560"/>
            <a:ext cx="8869679" cy="5443216"/>
          </a:xfrm>
        </p:spPr>
        <p:txBody>
          <a:bodyPr vert="horz" lIns="0" tIns="0" rIns="0" bIns="0" numCol="1" spcCol="237744" rtlCol="0" anchor="t">
            <a:noAutofit/>
          </a:bodyPr>
          <a:lstStyle/>
          <a:p>
            <a:pPr lvl="2"/>
            <a:r>
              <a:rPr lang="en-US" dirty="0">
                <a:latin typeface="Georgia"/>
              </a:rPr>
              <a:t>Here's a short overview of the investment theses supporting each stock in </a:t>
            </a:r>
            <a:r>
              <a:rPr lang="en-US" dirty="0" err="1">
                <a:latin typeface="Georgia"/>
              </a:rPr>
              <a:t>Sabius's</a:t>
            </a:r>
            <a:r>
              <a:rPr lang="en-US" dirty="0">
                <a:latin typeface="Georgia"/>
              </a:rPr>
              <a:t> portfolio:</a:t>
            </a:r>
            <a:endParaRPr lang="fr-CA" dirty="0">
              <a:latin typeface="Georgia"/>
            </a:endParaRPr>
          </a:p>
        </p:txBody>
      </p:sp>
    </p:spTree>
    <p:extLst>
      <p:ext uri="{BB962C8B-B14F-4D97-AF65-F5344CB8AC3E}">
        <p14:creationId xmlns:p14="http://schemas.microsoft.com/office/powerpoint/2010/main" val="276017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3C7C41-AA1A-8DD0-E22D-FA5273D3A03C}"/>
              </a:ext>
            </a:extLst>
          </p:cNvPr>
          <p:cNvSpPr>
            <a:spLocks noGrp="1"/>
          </p:cNvSpPr>
          <p:nvPr>
            <p:ph type="title"/>
            <p:custDataLst>
              <p:tags r:id="rId1"/>
            </p:custDataLst>
          </p:nvPr>
        </p:nvSpPr>
        <p:spPr/>
        <p:txBody>
          <a:bodyPr/>
          <a:lstStyle/>
          <a:p>
            <a:r>
              <a:rPr lang="fr-CA"/>
              <a:t>DETAILED POSTIONS—PUBLICLY TRADED-EQUITY</a:t>
            </a:r>
          </a:p>
        </p:txBody>
      </p:sp>
      <p:sp>
        <p:nvSpPr>
          <p:cNvPr id="5" name="Slide Number Placeholder 4">
            <a:extLst>
              <a:ext uri="{FF2B5EF4-FFF2-40B4-BE49-F238E27FC236}">
                <a16:creationId xmlns:a16="http://schemas.microsoft.com/office/drawing/2014/main" id="{50CDC023-DE4D-D67E-E687-599E3AAD2BA6}"/>
              </a:ext>
            </a:extLst>
          </p:cNvPr>
          <p:cNvSpPr>
            <a:spLocks noGrp="1"/>
          </p:cNvSpPr>
          <p:nvPr>
            <p:ph type="sldNum" sz="quarter" idx="12"/>
            <p:custDataLst>
              <p:tags r:id="rId2"/>
            </p:custDataLst>
          </p:nvPr>
        </p:nvSpPr>
        <p:spPr/>
        <p:txBody>
          <a:bodyPr/>
          <a:lstStyle/>
          <a:p>
            <a:fld id="{E5F51E81-AAE7-994D-8540-B49F2D662D58}" type="slidenum">
              <a:rPr lang="en-US" smtClean="0">
                <a:solidFill>
                  <a:schemeClr val="tx1"/>
                </a:solidFill>
              </a:rPr>
              <a:pPr/>
              <a:t>10</a:t>
            </a:fld>
            <a:endParaRPr lang="en-US">
              <a:solidFill>
                <a:schemeClr val="tx1"/>
              </a:solidFill>
            </a:endParaRPr>
          </a:p>
        </p:txBody>
      </p:sp>
      <p:graphicFrame>
        <p:nvGraphicFramePr>
          <p:cNvPr id="4" name="Table 11">
            <a:extLst>
              <a:ext uri="{FF2B5EF4-FFF2-40B4-BE49-F238E27FC236}">
                <a16:creationId xmlns:a16="http://schemas.microsoft.com/office/drawing/2014/main" id="{379D3C6A-3F3D-27B8-F638-C16FDB212F2A}"/>
              </a:ext>
            </a:extLst>
          </p:cNvPr>
          <p:cNvGraphicFramePr>
            <a:graphicFrameLocks noGrp="1"/>
          </p:cNvGraphicFramePr>
          <p:nvPr>
            <p:custDataLst>
              <p:tags r:id="rId3"/>
            </p:custDataLst>
            <p:extLst>
              <p:ext uri="{D42A27DB-BD31-4B8C-83A1-F6EECF244321}">
                <p14:modId xmlns:p14="http://schemas.microsoft.com/office/powerpoint/2010/main" val="482403460"/>
              </p:ext>
            </p:extLst>
          </p:nvPr>
        </p:nvGraphicFramePr>
        <p:xfrm>
          <a:off x="594358" y="1461759"/>
          <a:ext cx="8869679" cy="6057095"/>
        </p:xfrm>
        <a:graphic>
          <a:graphicData uri="http://schemas.openxmlformats.org/drawingml/2006/table">
            <a:tbl>
              <a:tblPr firstRow="1" bandRow="1">
                <a:tableStyleId>{5C22544A-7EE6-4342-B048-85BDC9FD1C3A}</a:tableStyleId>
              </a:tblPr>
              <a:tblGrid>
                <a:gridCol w="1794881">
                  <a:extLst>
                    <a:ext uri="{9D8B030D-6E8A-4147-A177-3AD203B41FA5}">
                      <a16:colId xmlns:a16="http://schemas.microsoft.com/office/drawing/2014/main" val="1944910340"/>
                    </a:ext>
                  </a:extLst>
                </a:gridCol>
                <a:gridCol w="7074798">
                  <a:extLst>
                    <a:ext uri="{9D8B030D-6E8A-4147-A177-3AD203B41FA5}">
                      <a16:colId xmlns:a16="http://schemas.microsoft.com/office/drawing/2014/main" val="3106081112"/>
                    </a:ext>
                  </a:extLst>
                </a:gridCol>
              </a:tblGrid>
              <a:tr h="251252">
                <a:tc>
                  <a:txBody>
                    <a:bodyPr/>
                    <a:lstStyle/>
                    <a:p>
                      <a:pPr marL="0" marR="0">
                        <a:lnSpc>
                          <a:spcPct val="107000"/>
                        </a:lnSpc>
                        <a:spcBef>
                          <a:spcPts val="0"/>
                        </a:spcBef>
                        <a:spcAft>
                          <a:spcPts val="0"/>
                        </a:spcAft>
                      </a:pPr>
                      <a:r>
                        <a:rPr lang="en-US" sz="1000" b="1">
                          <a:solidFill>
                            <a:schemeClr val="bg1"/>
                          </a:solidFill>
                          <a:effectLst/>
                          <a:latin typeface="Montserrat"/>
                        </a:rPr>
                        <a:t>SECURITY</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R="68580" marT="18288" marB="18288" anchor="ctr"/>
                </a:tc>
                <a:tc>
                  <a:txBody>
                    <a:bodyPr/>
                    <a:lstStyle/>
                    <a:p>
                      <a:pPr marL="0" marR="0" algn="just">
                        <a:lnSpc>
                          <a:spcPct val="107000"/>
                        </a:lnSpc>
                        <a:spcBef>
                          <a:spcPts val="0"/>
                        </a:spcBef>
                        <a:spcAft>
                          <a:spcPts val="0"/>
                        </a:spcAft>
                      </a:pPr>
                      <a:r>
                        <a:rPr lang="en-US" sz="1000" b="1">
                          <a:solidFill>
                            <a:schemeClr val="bg1"/>
                          </a:solidFill>
                          <a:effectLst/>
                          <a:latin typeface="Montserrat"/>
                        </a:rPr>
                        <a:t>DESCRIPTION</a:t>
                      </a:r>
                      <a:endParaRPr lang="en-CA" sz="1100">
                        <a:solidFill>
                          <a:schemeClr val="bg1"/>
                        </a:solidFill>
                        <a:effectLst/>
                        <a:latin typeface="Montserrat"/>
                        <a:ea typeface="Calibri" panose="020F0502020204030204" pitchFamily="34" charset="0"/>
                        <a:cs typeface="Arial" panose="020B0604020202020204" pitchFamily="34" charset="0"/>
                      </a:endParaRPr>
                    </a:p>
                  </a:txBody>
                  <a:tcPr marL="68580" marT="18288" marB="18288" anchor="ctr"/>
                </a:tc>
                <a:extLst>
                  <a:ext uri="{0D108BD9-81ED-4DB2-BD59-A6C34878D82A}">
                    <a16:rowId xmlns:a16="http://schemas.microsoft.com/office/drawing/2014/main" val="2755567064"/>
                  </a:ext>
                </a:extLst>
              </a:tr>
              <a:tr h="711659">
                <a:tc>
                  <a:txBody>
                    <a:bodyPr/>
                    <a:lstStyle/>
                    <a:p>
                      <a:pPr marL="0" marR="0" algn="l" defTabSz="1005840" rtl="0" eaLnBrk="1" latinLnBrk="0" hangingPunct="1">
                        <a:lnSpc>
                          <a:spcPct val="107000"/>
                        </a:lnSpc>
                        <a:spcBef>
                          <a:spcPts val="300"/>
                        </a:spcBef>
                        <a:spcAft>
                          <a:spcPts val="300"/>
                        </a:spcAft>
                      </a:pPr>
                      <a:r>
                        <a:rPr lang="en-CA" sz="1000" b="0" kern="1200" noProof="0" dirty="0">
                          <a:solidFill>
                            <a:schemeClr val="tx1"/>
                          </a:solidFill>
                          <a:effectLst/>
                          <a:latin typeface="Montserrat" panose="00000500000000000000" pitchFamily="2" charset="0"/>
                          <a:ea typeface="Calibri" panose="020F0502020204030204" pitchFamily="34" charset="0"/>
                          <a:cs typeface="Calibri"/>
                        </a:rPr>
                        <a:t>Danaher</a:t>
                      </a: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Calibri" panose="020F0502020204030204" pitchFamily="34" charset="0"/>
                          <a:cs typeface="Calibri"/>
                        </a:rPr>
                        <a:t>Danaher is well-positioned for growth due to its strategic focus on the life science and diagnostic tools markets, which have high barriers to entry and recurring revenue streams. Through the years, the company has generated a lot of value by acquiring companies and integrating them into its Danaher Business System (DBS), focused on continuous improvement and innovation, further strengthening its long-term prospects.</a:t>
                      </a:r>
                      <a:endParaRPr lang="en-CA" sz="1000" b="0" kern="1200" noProof="0" dirty="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4250440629"/>
                  </a:ext>
                </a:extLst>
              </a:tr>
              <a:tr h="711659">
                <a:tc>
                  <a:txBody>
                    <a:bodyPr/>
                    <a:lstStyle/>
                    <a:p>
                      <a:pPr marL="0" marR="0">
                        <a:lnSpc>
                          <a:spcPct val="107000"/>
                        </a:lnSpc>
                        <a:spcBef>
                          <a:spcPts val="300"/>
                        </a:spcBef>
                        <a:spcAft>
                          <a:spcPts val="300"/>
                        </a:spcAft>
                      </a:pPr>
                      <a:r>
                        <a:rPr lang="en-CA" sz="1000" b="1" noProof="0" dirty="0" err="1">
                          <a:solidFill>
                            <a:schemeClr val="tx1"/>
                          </a:solidFill>
                          <a:effectLst/>
                          <a:latin typeface="Montserrat" panose="00000500000000000000" pitchFamily="2" charset="0"/>
                          <a:ea typeface="Calibri" panose="020F0502020204030204" pitchFamily="34" charset="0"/>
                          <a:cs typeface="Calibri"/>
                        </a:rPr>
                        <a:t>Everus</a:t>
                      </a:r>
                      <a:r>
                        <a:rPr lang="en-CA" sz="1000" b="1" noProof="0" dirty="0">
                          <a:solidFill>
                            <a:schemeClr val="tx1"/>
                          </a:solidFill>
                          <a:effectLst/>
                          <a:latin typeface="Montserrat" panose="00000500000000000000" pitchFamily="2" charset="0"/>
                          <a:ea typeface="Calibri" panose="020F0502020204030204" pitchFamily="34" charset="0"/>
                          <a:cs typeface="Calibri"/>
                        </a:rPr>
                        <a:t> Construction Group</a:t>
                      </a:r>
                    </a:p>
                    <a:p>
                      <a:pPr marL="0" marR="0">
                        <a:lnSpc>
                          <a:spcPct val="107000"/>
                        </a:lnSpc>
                        <a:spcBef>
                          <a:spcPts val="300"/>
                        </a:spcBef>
                        <a:spcAft>
                          <a:spcPts val="300"/>
                        </a:spcAft>
                      </a:pPr>
                      <a:r>
                        <a:rPr lang="en-CA" sz="1000" b="1" noProof="0" dirty="0">
                          <a:solidFill>
                            <a:schemeClr val="tx1"/>
                          </a:solidFill>
                          <a:effectLst/>
                          <a:latin typeface="Montserrat" panose="00000500000000000000" pitchFamily="2" charset="0"/>
                          <a:ea typeface="Calibri" panose="020F0502020204030204" pitchFamily="34" charset="0"/>
                          <a:cs typeface="Calibri"/>
                        </a:rPr>
                        <a:t>(new position)</a:t>
                      </a:r>
                    </a:p>
                  </a:txBody>
                  <a:tcPr marT="9144" marB="9144" anchor="ctr"/>
                </a:tc>
                <a:tc>
                  <a:txBody>
                    <a:bodyPr/>
                    <a:lstStyle/>
                    <a:p>
                      <a:pPr marL="0" marR="0" algn="just">
                        <a:lnSpc>
                          <a:spcPct val="107000"/>
                        </a:lnSpc>
                        <a:spcBef>
                          <a:spcPts val="300"/>
                        </a:spcBef>
                        <a:spcAft>
                          <a:spcPts val="300"/>
                        </a:spcAft>
                      </a:pPr>
                      <a:r>
                        <a:rPr lang="en-US" sz="1000" b="1" noProof="0" dirty="0" err="1">
                          <a:solidFill>
                            <a:schemeClr val="tx1"/>
                          </a:solidFill>
                          <a:effectLst/>
                          <a:latin typeface="Montserrat" panose="00000500000000000000" pitchFamily="2" charset="0"/>
                          <a:ea typeface="Calibri" panose="020F0502020204030204" pitchFamily="34" charset="0"/>
                          <a:cs typeface="Calibri"/>
                        </a:rPr>
                        <a:t>Everus</a:t>
                      </a:r>
                      <a:r>
                        <a:rPr lang="en-US" sz="1000" b="1" noProof="0" dirty="0">
                          <a:solidFill>
                            <a:schemeClr val="tx1"/>
                          </a:solidFill>
                          <a:effectLst/>
                          <a:latin typeface="Montserrat" panose="00000500000000000000" pitchFamily="2" charset="0"/>
                          <a:ea typeface="Calibri" panose="020F0502020204030204" pitchFamily="34" charset="0"/>
                          <a:cs typeface="Calibri"/>
                        </a:rPr>
                        <a:t> Construction Group is a construction company specializing in the electrical sector, offering services such as electrical wiring, fire suppression systems, and mechanical piping, as well as in transmission and distribution for electricity and natural gas utilities.</a:t>
                      </a:r>
                      <a:endParaRPr lang="en-CA" sz="1000" b="1" noProof="0" dirty="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2234358897"/>
                  </a:ext>
                </a:extLst>
              </a:tr>
              <a:tr h="711659">
                <a:tc>
                  <a:txBody>
                    <a:bodyPr/>
                    <a:lstStyle/>
                    <a:p>
                      <a:pPr marL="0" marR="0">
                        <a:lnSpc>
                          <a:spcPct val="107000"/>
                        </a:lnSpc>
                        <a:spcBef>
                          <a:spcPts val="300"/>
                        </a:spcBef>
                        <a:spcAft>
                          <a:spcPts val="300"/>
                        </a:spcAft>
                      </a:pPr>
                      <a:r>
                        <a:rPr lang="en-CA" sz="1000" b="0" noProof="0" dirty="0">
                          <a:solidFill>
                            <a:schemeClr val="tx1"/>
                          </a:solidFill>
                          <a:effectLst/>
                          <a:latin typeface="Montserrat" panose="00000500000000000000" pitchFamily="2" charset="0"/>
                          <a:ea typeface="Arial" panose="020B0604020202020204" pitchFamily="34" charset="0"/>
                          <a:cs typeface="Calibri"/>
                        </a:rPr>
                        <a:t>Fluence Energy Inc.</a:t>
                      </a:r>
                      <a:endParaRPr lang="en-CA" sz="1000" b="0" noProof="0" dirty="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solidFill>
                          <a:effectLst/>
                          <a:latin typeface="Montserrat" panose="00000500000000000000" pitchFamily="2" charset="0"/>
                          <a:ea typeface="Calibri" panose="020F0502020204030204" pitchFamily="34" charset="0"/>
                          <a:cs typeface="Calibri"/>
                        </a:rPr>
                        <a:t>Fluence Energy is well-positioned for growth due to robust demand for energy storage, favorable legislation, and an improved supply chain. The company's digital offerings and asset-lite manufacturing approach further strengthen its position in the market.</a:t>
                      </a:r>
                      <a:endParaRPr lang="en-CA" sz="1000" b="0" noProof="0" dirty="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638805591"/>
                  </a:ext>
                </a:extLst>
              </a:tr>
              <a:tr h="711659">
                <a:tc>
                  <a:txBody>
                    <a:bodyPr/>
                    <a:lstStyle/>
                    <a:p>
                      <a:pPr marL="0" marR="0">
                        <a:lnSpc>
                          <a:spcPct val="107000"/>
                        </a:lnSpc>
                        <a:spcBef>
                          <a:spcPts val="300"/>
                        </a:spcBef>
                        <a:spcAft>
                          <a:spcPts val="300"/>
                        </a:spcAft>
                      </a:pPr>
                      <a:r>
                        <a:rPr lang="en-CA" sz="1000" b="0" noProof="0">
                          <a:solidFill>
                            <a:schemeClr val="tx1"/>
                          </a:solidFill>
                          <a:effectLst/>
                          <a:latin typeface="Montserrat" panose="00000500000000000000" pitchFamily="2" charset="0"/>
                          <a:ea typeface="Arial" panose="020B0604020202020204" pitchFamily="34" charset="0"/>
                          <a:cs typeface="Calibri"/>
                        </a:rPr>
                        <a:t>Goldman Sachs</a:t>
                      </a:r>
                      <a:endParaRPr lang="en-CA" sz="1000" b="0" noProof="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solidFill>
                          <a:effectLst/>
                          <a:latin typeface="Montserrat" panose="00000500000000000000" pitchFamily="2" charset="0"/>
                          <a:ea typeface="Calibri" panose="020F0502020204030204" pitchFamily="34" charset="0"/>
                          <a:cs typeface="Calibri"/>
                        </a:rPr>
                        <a:t>Goldman Sachs is well-positioned for growth due to an expected increase in investment banking activity, particularly in M&amp;A, and its strong position in banking, markets, and private markets.</a:t>
                      </a:r>
                      <a:endParaRPr lang="en-CA" sz="1000" b="0" noProof="0" dirty="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2266474069"/>
                  </a:ext>
                </a:extLst>
              </a:tr>
              <a:tr h="711659">
                <a:tc>
                  <a:txBody>
                    <a:bodyPr/>
                    <a:lstStyle/>
                    <a:p>
                      <a:pPr marL="0" marR="0">
                        <a:lnSpc>
                          <a:spcPct val="107000"/>
                        </a:lnSpc>
                        <a:spcBef>
                          <a:spcPts val="300"/>
                        </a:spcBef>
                        <a:spcAft>
                          <a:spcPts val="300"/>
                        </a:spcAft>
                      </a:pPr>
                      <a:r>
                        <a:rPr lang="en-CA" sz="1000" b="0" noProof="0">
                          <a:solidFill>
                            <a:schemeClr val="tx1"/>
                          </a:solidFill>
                          <a:effectLst/>
                          <a:latin typeface="Montserrat" panose="00000500000000000000" pitchFamily="2" charset="0"/>
                          <a:ea typeface="Arial" panose="020B0604020202020204" pitchFamily="34" charset="0"/>
                          <a:cs typeface="Calibri"/>
                        </a:rPr>
                        <a:t>LVMH Moët Hennessy Louis Vuitton</a:t>
                      </a:r>
                      <a:endParaRPr lang="en-CA" sz="1000" b="0" noProof="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tc>
                  <a:txBody>
                    <a:bodyPr/>
                    <a:lstStyle/>
                    <a:p>
                      <a:pPr marL="0" marR="0" algn="just">
                        <a:lnSpc>
                          <a:spcPct val="107000"/>
                        </a:lnSpc>
                        <a:spcBef>
                          <a:spcPts val="300"/>
                        </a:spcBef>
                        <a:spcAft>
                          <a:spcPts val="300"/>
                        </a:spcAft>
                      </a:pPr>
                      <a:r>
                        <a:rPr lang="en-CA" sz="1000" b="0" noProof="0" dirty="0">
                          <a:solidFill>
                            <a:schemeClr val="tx1"/>
                          </a:solidFill>
                          <a:effectLst/>
                          <a:latin typeface="Montserrat" panose="00000500000000000000" pitchFamily="2" charset="0"/>
                          <a:ea typeface="Arial" panose="020B0604020202020204" pitchFamily="34" charset="0"/>
                          <a:cs typeface="Calibri"/>
                        </a:rPr>
                        <a:t>LVMH is a global producer and distributor of luxury goods. It operates six segments: fashion and leather goods, watches and jewelry, wines and spirits, perfumes and cosmetics, selective retailing (Sephora and DTS Duty Free in airports), and other (e.g., publishing). The best-known brands include Louis Vuitton, Bulgari, Fendi, Givenchy, Tag Heuer, Hennessy, Moët &amp; Chandon, Glenmorangie and Sephora.</a:t>
                      </a:r>
                      <a:endParaRPr lang="en-CA" sz="1000" b="0" noProof="0" dirty="0">
                        <a:solidFill>
                          <a:schemeClr val="tx1"/>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604499150"/>
                  </a:ext>
                </a:extLst>
              </a:tr>
              <a:tr h="711659">
                <a:tc>
                  <a:txBody>
                    <a:bodyPr/>
                    <a:lstStyle/>
                    <a:p>
                      <a:pPr marL="0" marR="0" algn="l" defTabSz="1005840" rtl="0" eaLnBrk="1" latinLnBrk="0" hangingPunct="1">
                        <a:lnSpc>
                          <a:spcPct val="107000"/>
                        </a:lnSpc>
                        <a:spcBef>
                          <a:spcPts val="300"/>
                        </a:spcBef>
                        <a:spcAft>
                          <a:spcPts val="300"/>
                        </a:spcAft>
                      </a:pPr>
                      <a:r>
                        <a:rPr lang="fr-CA" sz="1000" b="0" kern="1200" noProof="0" err="1">
                          <a:solidFill>
                            <a:schemeClr val="tx1">
                              <a:lumMod val="95000"/>
                              <a:lumOff val="5000"/>
                            </a:schemeClr>
                          </a:solidFill>
                          <a:effectLst/>
                          <a:latin typeface="Montserrat" panose="00000500000000000000" pitchFamily="2" charset="0"/>
                          <a:ea typeface="Calibri" panose="020F0502020204030204" pitchFamily="34" charset="0"/>
                          <a:cs typeface="Calibri"/>
                        </a:rPr>
                        <a:t>Mercadolibre</a:t>
                      </a:r>
                      <a:r>
                        <a:rPr lang="fr-CA" sz="1000" b="0" kern="1200" noProof="0">
                          <a:solidFill>
                            <a:schemeClr val="tx1">
                              <a:lumMod val="95000"/>
                              <a:lumOff val="5000"/>
                            </a:schemeClr>
                          </a:solidFill>
                          <a:effectLst/>
                          <a:latin typeface="Montserrat" panose="00000500000000000000" pitchFamily="2" charset="0"/>
                          <a:ea typeface="Calibri" panose="020F0502020204030204" pitchFamily="34" charset="0"/>
                          <a:cs typeface="Calibri"/>
                        </a:rPr>
                        <a:t> Inc.</a:t>
                      </a:r>
                    </a:p>
                  </a:txBody>
                  <a:tcPr marT="9144" marB="9144" anchor="ctr"/>
                </a:tc>
                <a:tc>
                  <a:txBody>
                    <a:bodyPr/>
                    <a:lstStyle/>
                    <a:p>
                      <a:pPr marL="0" marR="0" algn="just" defTabSz="1005840" rtl="0" eaLnBrk="1" latinLnBrk="0" hangingPunct="1">
                        <a:lnSpc>
                          <a:spcPct val="107000"/>
                        </a:lnSpc>
                        <a:spcBef>
                          <a:spcPts val="300"/>
                        </a:spcBef>
                        <a:spcAft>
                          <a:spcPts val="300"/>
                        </a:spcAft>
                      </a:pPr>
                      <a:r>
                        <a:rPr lang="en-US" sz="1000" b="0" kern="1200" noProof="0" dirty="0" err="1">
                          <a:solidFill>
                            <a:schemeClr val="tx1">
                              <a:lumMod val="95000"/>
                              <a:lumOff val="5000"/>
                            </a:schemeClr>
                          </a:solidFill>
                          <a:effectLst/>
                          <a:latin typeface="Montserrat" panose="00000500000000000000" pitchFamily="2" charset="0"/>
                          <a:ea typeface="Calibri" panose="020F0502020204030204" pitchFamily="34" charset="0"/>
                          <a:cs typeface="Calibri"/>
                        </a:rPr>
                        <a:t>MercadoLibre</a:t>
                      </a:r>
                      <a:r>
                        <a:rPr lang="en-US"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rPr>
                        <a:t> is well-positioned for significant growth due to increasing e-commerce and digital payment adoption in Latin America. The company's comprehensive ecosystem, including marketplace, payments, lending, shipping, and advertising, creates a strong competitive advantage, ensuring long-term value for investors.</a:t>
                      </a:r>
                      <a:endParaRPr lang="fr-CA" sz="1000" b="0" kern="1200" noProof="0" dirty="0">
                        <a:solidFill>
                          <a:schemeClr val="tx1">
                            <a:lumMod val="95000"/>
                            <a:lumOff val="5000"/>
                          </a:schemeClr>
                        </a:solidFill>
                        <a:effectLst/>
                        <a:latin typeface="Montserrat" panose="00000500000000000000" pitchFamily="2" charset="0"/>
                        <a:ea typeface="Calibri" panose="020F0502020204030204" pitchFamily="34" charset="0"/>
                        <a:cs typeface="Calibri"/>
                      </a:endParaRPr>
                    </a:p>
                  </a:txBody>
                  <a:tcPr marT="9144" marB="9144" anchor="ctr"/>
                </a:tc>
                <a:extLst>
                  <a:ext uri="{0D108BD9-81ED-4DB2-BD59-A6C34878D82A}">
                    <a16:rowId xmlns:a16="http://schemas.microsoft.com/office/drawing/2014/main" val="4012934203"/>
                  </a:ext>
                </a:extLst>
              </a:tr>
              <a:tr h="711659">
                <a:tc>
                  <a:txBody>
                    <a:bodyPr/>
                    <a:lstStyle/>
                    <a:p>
                      <a:pPr marL="0" marR="0">
                        <a:lnSpc>
                          <a:spcPct val="107000"/>
                        </a:lnSpc>
                        <a:spcBef>
                          <a:spcPts val="300"/>
                        </a:spcBef>
                        <a:spcAft>
                          <a:spcPts val="300"/>
                        </a:spcAft>
                      </a:pPr>
                      <a:r>
                        <a:rPr lang="fr-CA" sz="1000" b="0" noProof="0">
                          <a:solidFill>
                            <a:schemeClr val="tx1">
                              <a:lumMod val="95000"/>
                              <a:lumOff val="5000"/>
                            </a:schemeClr>
                          </a:solidFill>
                          <a:effectLst/>
                          <a:latin typeface="Montserrat" panose="00000500000000000000" pitchFamily="2" charset="0"/>
                          <a:ea typeface="Calibri" panose="020F0502020204030204" pitchFamily="34" charset="0"/>
                          <a:cs typeface="Calibri"/>
                        </a:rPr>
                        <a:t>Microsoft</a:t>
                      </a: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a:rPr>
                        <a:t>Microsoft is an early leader in AI and remains well-positioned for public cloud growth. It has a wide economic moat due to high switching costs and a network effect, and we expect the company to continue to generate strong revenue growth with improving margins.</a:t>
                      </a:r>
                    </a:p>
                  </a:txBody>
                  <a:tcPr marT="9144" marB="9144" anchor="ctr"/>
                </a:tc>
                <a:extLst>
                  <a:ext uri="{0D108BD9-81ED-4DB2-BD59-A6C34878D82A}">
                    <a16:rowId xmlns:a16="http://schemas.microsoft.com/office/drawing/2014/main" val="3471141540"/>
                  </a:ext>
                </a:extLst>
              </a:tr>
              <a:tr h="711659">
                <a:tc>
                  <a:txBody>
                    <a:bodyPr/>
                    <a:lstStyle/>
                    <a:p>
                      <a:pPr marL="0" marR="0">
                        <a:lnSpc>
                          <a:spcPct val="107000"/>
                        </a:lnSpc>
                        <a:spcBef>
                          <a:spcPts val="300"/>
                        </a:spcBef>
                        <a:spcAft>
                          <a:spcPts val="300"/>
                        </a:spcAft>
                      </a:pPr>
                      <a:r>
                        <a:rPr lang="fr-CA" sz="1000" b="0" noProof="0">
                          <a:solidFill>
                            <a:schemeClr val="tx1">
                              <a:lumMod val="95000"/>
                              <a:lumOff val="5000"/>
                            </a:schemeClr>
                          </a:solidFill>
                          <a:effectLst/>
                          <a:latin typeface="Montserrat" panose="00000500000000000000" pitchFamily="2" charset="0"/>
                          <a:ea typeface="Calibri" panose="020F0502020204030204" pitchFamily="34" charset="0"/>
                          <a:cs typeface="Calibri"/>
                        </a:rPr>
                        <a:t>Novo </a:t>
                      </a:r>
                      <a:r>
                        <a:rPr lang="fr-CA" sz="1000" b="0" noProof="0" err="1">
                          <a:solidFill>
                            <a:schemeClr val="tx1">
                              <a:lumMod val="95000"/>
                              <a:lumOff val="5000"/>
                            </a:schemeClr>
                          </a:solidFill>
                          <a:effectLst/>
                          <a:latin typeface="Montserrat" panose="00000500000000000000" pitchFamily="2" charset="0"/>
                          <a:ea typeface="Calibri" panose="020F0502020204030204" pitchFamily="34" charset="0"/>
                          <a:cs typeface="Calibri"/>
                        </a:rPr>
                        <a:t>Nordisk</a:t>
                      </a:r>
                      <a:r>
                        <a:rPr lang="fr-CA" sz="1000" b="0" noProof="0">
                          <a:solidFill>
                            <a:schemeClr val="tx1">
                              <a:lumMod val="95000"/>
                              <a:lumOff val="5000"/>
                            </a:schemeClr>
                          </a:solidFill>
                          <a:effectLst/>
                          <a:latin typeface="Montserrat" panose="00000500000000000000" pitchFamily="2" charset="0"/>
                          <a:ea typeface="Calibri" panose="020F0502020204030204" pitchFamily="34" charset="0"/>
                          <a:cs typeface="Calibri"/>
                        </a:rPr>
                        <a:t> A/S</a:t>
                      </a:r>
                    </a:p>
                  </a:txBody>
                  <a:tcPr marT="9144" marB="9144" anchor="ctr"/>
                </a:tc>
                <a:tc>
                  <a:txBody>
                    <a:bodyPr/>
                    <a:lstStyle/>
                    <a:p>
                      <a:pPr marL="0" marR="0" algn="just">
                        <a:lnSpc>
                          <a:spcPct val="107000"/>
                        </a:lnSpc>
                        <a:spcBef>
                          <a:spcPts val="300"/>
                        </a:spcBef>
                        <a:spcAft>
                          <a:spcPts val="300"/>
                        </a:spcAft>
                      </a:pP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a:rPr>
                        <a:t>Novo Nordisk is a wide-moat company with a dominant position in the growing diabetes and obesity treatment markets, with the global GLP-1 market in diabetes and obesity expected to approach $200 billion by 2031. The company's innovative GLP-1 therapies, including Ozempic and </a:t>
                      </a:r>
                      <a:r>
                        <a:rPr lang="en-US" sz="1000" b="0" noProof="0" dirty="0" err="1">
                          <a:solidFill>
                            <a:schemeClr val="tx1">
                              <a:lumMod val="95000"/>
                              <a:lumOff val="5000"/>
                            </a:schemeClr>
                          </a:solidFill>
                          <a:effectLst/>
                          <a:latin typeface="Montserrat" panose="00000500000000000000" pitchFamily="2" charset="0"/>
                          <a:ea typeface="Times New Roman" panose="02020603050405020304" pitchFamily="18" charset="0"/>
                          <a:cs typeface="Calibri"/>
                        </a:rPr>
                        <a:t>Wegovy</a:t>
                      </a:r>
                      <a:r>
                        <a:rPr lang="en-US" sz="1000" b="0" noProof="0" dirty="0">
                          <a:solidFill>
                            <a:schemeClr val="tx1">
                              <a:lumMod val="95000"/>
                              <a:lumOff val="5000"/>
                            </a:schemeClr>
                          </a:solidFill>
                          <a:effectLst/>
                          <a:latin typeface="Montserrat" panose="00000500000000000000" pitchFamily="2" charset="0"/>
                          <a:ea typeface="Times New Roman" panose="02020603050405020304" pitchFamily="18" charset="0"/>
                          <a:cs typeface="Calibri"/>
                        </a:rPr>
                        <a:t>, are poised for continued growth, supported by strong clinical data and with over 650 million adults worldwide classified as obese.</a:t>
                      </a:r>
                    </a:p>
                  </a:txBody>
                  <a:tcPr marT="9144" marB="9144" anchor="ctr"/>
                </a:tc>
                <a:extLst>
                  <a:ext uri="{0D108BD9-81ED-4DB2-BD59-A6C34878D82A}">
                    <a16:rowId xmlns:a16="http://schemas.microsoft.com/office/drawing/2014/main" val="1104622814"/>
                  </a:ext>
                </a:extLst>
              </a:tr>
            </a:tbl>
          </a:graphicData>
        </a:graphic>
      </p:graphicFrame>
      <p:sp>
        <p:nvSpPr>
          <p:cNvPr id="2" name="Slide Number Placeholder 4">
            <a:extLst>
              <a:ext uri="{FF2B5EF4-FFF2-40B4-BE49-F238E27FC236}">
                <a16:creationId xmlns:a16="http://schemas.microsoft.com/office/drawing/2014/main" id="{01058C1D-AE64-7D01-0F1F-74A7C48A557B}"/>
              </a:ext>
            </a:extLst>
          </p:cNvPr>
          <p:cNvSpPr txBox="1">
            <a:spLocks/>
          </p:cNvSpPr>
          <p:nvPr>
            <p:custDataLst>
              <p:tags r:id="rId4"/>
            </p:custDataLst>
          </p:nvPr>
        </p:nvSpPr>
        <p:spPr>
          <a:xfrm>
            <a:off x="7353300" y="7558682"/>
            <a:ext cx="2263140" cy="123111"/>
          </a:xfrm>
          <a:prstGeom prst="rect">
            <a:avLst/>
          </a:prstGeom>
        </p:spPr>
        <p:txBody>
          <a:bodyPr vert="horz" wrap="square" lIns="0" tIns="0" rIns="0" bIns="0" rtlCol="0" anchor="ctr">
            <a:spAutoFit/>
          </a:bodyPr>
          <a:lstStyle>
            <a:defPPr>
              <a:defRPr lang="en-US"/>
            </a:defPPr>
            <a:lvl1pPr marL="0" algn="r" defTabSz="457200" rtl="0" eaLnBrk="1" latinLnBrk="0" hangingPunct="1">
              <a:defRPr sz="800" kern="1200">
                <a:solidFill>
                  <a:schemeClr val="tx1"/>
                </a:solidFill>
                <a:latin typeface="Montserrat"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F51E81-AAE7-994D-8540-B49F2D662D58}" type="slidenum">
              <a:rPr lang="en-US" smtClean="0"/>
              <a:pPr/>
              <a:t>10</a:t>
            </a:fld>
            <a:endParaRPr lang="en-US" dirty="0"/>
          </a:p>
        </p:txBody>
      </p:sp>
    </p:spTree>
    <p:extLst>
      <p:ext uri="{BB962C8B-B14F-4D97-AF65-F5344CB8AC3E}">
        <p14:creationId xmlns:p14="http://schemas.microsoft.com/office/powerpoint/2010/main" val="11032662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10.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14"/>
</p:tagLst>
</file>

<file path=ppt/tags/tag13.xml><?xml version="1.0" encoding="utf-8"?>
<p:tagLst xmlns:a="http://schemas.openxmlformats.org/drawingml/2006/main" xmlns:r="http://schemas.openxmlformats.org/officeDocument/2006/relationships" xmlns:p="http://schemas.openxmlformats.org/presentationml/2006/main">
  <p:tag name="NUM" val="15"/>
</p:tagLst>
</file>

<file path=ppt/tags/tag14.xml><?xml version="1.0" encoding="utf-8"?>
<p:tagLst xmlns:a="http://schemas.openxmlformats.org/drawingml/2006/main" xmlns:r="http://schemas.openxmlformats.org/officeDocument/2006/relationships" xmlns:p="http://schemas.openxmlformats.org/presentationml/2006/main">
  <p:tag name="NUM" val="16"/>
</p:tagLst>
</file>

<file path=ppt/tags/tag15.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18"/>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23"/>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4"/>
</p:tagLst>
</file>

<file path=ppt/tags/tag46.xml><?xml version="1.0" encoding="utf-8"?>
<p:tagLst xmlns:a="http://schemas.openxmlformats.org/drawingml/2006/main" xmlns:r="http://schemas.openxmlformats.org/officeDocument/2006/relationships" xmlns:p="http://schemas.openxmlformats.org/presentationml/2006/main">
  <p:tag name="NUM" val="15"/>
</p:tagLst>
</file>

<file path=ppt/tags/tag47.xml><?xml version="1.0" encoding="utf-8"?>
<p:tagLst xmlns:a="http://schemas.openxmlformats.org/drawingml/2006/main" xmlns:r="http://schemas.openxmlformats.org/officeDocument/2006/relationships" xmlns:p="http://schemas.openxmlformats.org/presentationml/2006/main">
  <p:tag name="NUM" val="16"/>
</p:tagLst>
</file>

<file path=ppt/tags/tag48.xml><?xml version="1.0" encoding="utf-8"?>
<p:tagLst xmlns:a="http://schemas.openxmlformats.org/drawingml/2006/main" xmlns:r="http://schemas.openxmlformats.org/officeDocument/2006/relationships" xmlns:p="http://schemas.openxmlformats.org/presentationml/2006/main">
  <p:tag name="NUM" val="17"/>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Sabius">
      <a:dk1>
        <a:srgbClr val="000000"/>
      </a:dk1>
      <a:lt1>
        <a:srgbClr val="FFFFFF"/>
      </a:lt1>
      <a:dk2>
        <a:srgbClr val="0F222E"/>
      </a:dk2>
      <a:lt2>
        <a:srgbClr val="EAEAEA"/>
      </a:lt2>
      <a:accent1>
        <a:srgbClr val="5C3D91"/>
      </a:accent1>
      <a:accent2>
        <a:srgbClr val="C1B6D7"/>
      </a:accent2>
      <a:accent3>
        <a:srgbClr val="000000"/>
      </a:accent3>
      <a:accent4>
        <a:srgbClr val="515151"/>
      </a:accent4>
      <a:accent5>
        <a:srgbClr val="919191"/>
      </a:accent5>
      <a:accent6>
        <a:srgbClr val="CACACA"/>
      </a:accent6>
      <a:hlink>
        <a:srgbClr val="5C3D91"/>
      </a:hlink>
      <a:folHlink>
        <a:srgbClr val="C1B6D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0169E37E9C384A8BF9BABC2DDAA5AB" ma:contentTypeVersion="15" ma:contentTypeDescription="Crée un document." ma:contentTypeScope="" ma:versionID="cfd39e204cc92b181e19c5a48fc44058">
  <xsd:schema xmlns:xsd="http://www.w3.org/2001/XMLSchema" xmlns:xs="http://www.w3.org/2001/XMLSchema" xmlns:p="http://schemas.microsoft.com/office/2006/metadata/properties" xmlns:ns2="4f8c130e-1081-457d-9360-afae38e61356" xmlns:ns3="bac06d7a-b8cf-498d-ac68-6d7cf9799e23" targetNamespace="http://schemas.microsoft.com/office/2006/metadata/properties" ma:root="true" ma:fieldsID="6226bebce4bb997f084129dc19248b76" ns2:_="" ns3:_="">
    <xsd:import namespace="4f8c130e-1081-457d-9360-afae38e61356"/>
    <xsd:import namespace="bac06d7a-b8cf-498d-ac68-6d7cf9799e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c130e-1081-457d-9360-afae38e613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72be92d5-a8f5-4c82-bef9-59ee16e2a49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06d7a-b8cf-498d-ac68-6d7cf9799e2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e0e8c74-1812-4499-8e2a-8a329d8e79cb}" ma:internalName="TaxCatchAll" ma:showField="CatchAllData" ma:web="bac06d7a-b8cf-498d-ac68-6d7cf9799e2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ac06d7a-b8cf-498d-ac68-6d7cf9799e23" xsi:nil="true"/>
    <lcf76f155ced4ddcb4097134ff3c332f xmlns="4f8c130e-1081-457d-9360-afae38e61356">
      <Terms xmlns="http://schemas.microsoft.com/office/infopath/2007/PartnerControls"/>
    </lcf76f155ced4ddcb4097134ff3c332f>
    <SharedWithUsers xmlns="bac06d7a-b8cf-498d-ac68-6d7cf9799e23">
      <UserInfo>
        <DisplayName>Gastaldi, Anna</DisplayName>
        <AccountId>25</AccountId>
        <AccountType/>
      </UserInfo>
      <UserInfo>
        <DisplayName>Pannunzio, Francesca</DisplayName>
        <AccountId>14</AccountId>
        <AccountType/>
      </UserInfo>
      <UserInfo>
        <DisplayName>Giusti, Christina</DisplayName>
        <AccountId>9</AccountId>
        <AccountType/>
      </UserInfo>
      <UserInfo>
        <DisplayName>Michaud, Jean-Mikael</DisplayName>
        <AccountId>12</AccountId>
        <AccountType/>
      </UserInfo>
      <UserInfo>
        <DisplayName>Dalpé, Alexandre</DisplayName>
        <AccountId>16</AccountId>
        <AccountType/>
      </UserInfo>
    </SharedWithUsers>
  </documentManagement>
</p:properties>
</file>

<file path=customXml/itemProps1.xml><?xml version="1.0" encoding="utf-8"?>
<ds:datastoreItem xmlns:ds="http://schemas.openxmlformats.org/officeDocument/2006/customXml" ds:itemID="{40722476-C695-4B77-AE4E-9A0C41B2132D}">
  <ds:schemaRefs>
    <ds:schemaRef ds:uri="http://schemas.microsoft.com/sharepoint/v3/contenttype/forms"/>
  </ds:schemaRefs>
</ds:datastoreItem>
</file>

<file path=customXml/itemProps2.xml><?xml version="1.0" encoding="utf-8"?>
<ds:datastoreItem xmlns:ds="http://schemas.openxmlformats.org/officeDocument/2006/customXml" ds:itemID="{ECDDBB96-83F2-4360-B199-671E6686E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c130e-1081-457d-9360-afae38e61356"/>
    <ds:schemaRef ds:uri="bac06d7a-b8cf-498d-ac68-6d7cf9799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189DA8-1D4C-4A55-8004-8C0AA2294090}">
  <ds:schemaRefs>
    <ds:schemaRef ds:uri="4f8c130e-1081-457d-9360-afae38e61356"/>
    <ds:schemaRef ds:uri="bac06d7a-b8cf-498d-ac68-6d7cf9799e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c21157ca-bce3-41a8-8aa7-a23c4639610a}" enabled="0" method="" siteId="{c21157ca-bce3-41a8-8aa7-a23c4639610a}" removed="1"/>
</clbl:labelList>
</file>

<file path=docProps/app.xml><?xml version="1.0" encoding="utf-8"?>
<Properties xmlns="http://schemas.openxmlformats.org/officeDocument/2006/extended-properties" xmlns:vt="http://schemas.openxmlformats.org/officeDocument/2006/docPropsVTypes">
  <Template>Office Theme 2013 - 2022</Template>
  <TotalTime>9677</TotalTime>
  <Words>7666</Words>
  <Application>Microsoft Office PowerPoint</Application>
  <PresentationFormat>Custom</PresentationFormat>
  <Paragraphs>675</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Georgia</vt:lpstr>
      <vt:lpstr>Montserrat</vt:lpstr>
      <vt:lpstr>Montserrat ExtraBold</vt:lpstr>
      <vt:lpstr>Montserrat Light</vt:lpstr>
      <vt:lpstr>Segoe UI Web (West European)</vt:lpstr>
      <vt:lpstr>Office Theme</vt:lpstr>
      <vt:lpstr>PERFORMANCE</vt:lpstr>
      <vt:lpstr>Quarterly Commentary</vt:lpstr>
      <vt:lpstr>Quarterly Commentary (continued)</vt:lpstr>
      <vt:lpstr>PUBLICLY TRADED EQUITY (DECEMBER 31th 2024)</vt:lpstr>
      <vt:lpstr>Allocation of Publicly Traded Shares</vt:lpstr>
      <vt:lpstr>Institutional Mandates </vt:lpstr>
      <vt:lpstr>TRANSACTIONS</vt:lpstr>
      <vt:lpstr>DETAILED POSTIONS—PUBLICLY TRADED-EQUITY</vt:lpstr>
      <vt:lpstr>DETAILED POSTIONS—PUBLICLY TRADED-EQUITY</vt:lpstr>
      <vt:lpstr>DETAILED POSTIONS—PUBLICLY TRADED-EQUITY</vt:lpstr>
      <vt:lpstr>DETAILED POSTIONS—PUBLICLY TRADED-EQUITY</vt:lpstr>
      <vt:lpstr>DETAILED POSTIONS—STRUCTURED NOTES</vt:lpstr>
      <vt:lpstr>DETAILED POSTIONS—INSTITUTIONAL MANDATES</vt:lpstr>
      <vt:lpstr>MEGATRENDS</vt:lpstr>
      <vt:lpstr>MORNINGSTAR’S “LOW CARBON” DESIGNATION</vt:lpstr>
      <vt:lpstr>NOTES</vt:lpstr>
      <vt:lpstr>DISCLAIMERS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Gabany</dc:creator>
  <cp:lastModifiedBy>Michaud, Jean-Mikael</cp:lastModifiedBy>
  <cp:revision>2</cp:revision>
  <cp:lastPrinted>2023-07-05T18:31:12Z</cp:lastPrinted>
  <dcterms:created xsi:type="dcterms:W3CDTF">2023-06-09T14:28:07Z</dcterms:created>
  <dcterms:modified xsi:type="dcterms:W3CDTF">2025-02-04T18:44:02Z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0x010100C40169E37E9C384A8BF9BABC2DDAA5AB</vt:lpwstr>
  </property>
  <property fmtid="{D5CDD505-2E9C-101B-9397-08002B2CF9AE}" pid="3" name="MediaServiceImageTags">
    <vt:lpwstr/>
  </property>
</Properties>
</file>